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tags/tag16.xml" ContentType="application/vnd.openxmlformats-officedocument.presentationml.tags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70" r:id="rId2"/>
    <p:sldId id="310" r:id="rId3"/>
    <p:sldId id="257" r:id="rId4"/>
    <p:sldId id="258" r:id="rId5"/>
    <p:sldId id="259" r:id="rId6"/>
    <p:sldId id="277" r:id="rId7"/>
    <p:sldId id="294" r:id="rId8"/>
    <p:sldId id="262" r:id="rId9"/>
    <p:sldId id="272" r:id="rId10"/>
    <p:sldId id="278" r:id="rId11"/>
    <p:sldId id="316" r:id="rId12"/>
    <p:sldId id="280" r:id="rId13"/>
    <p:sldId id="271" r:id="rId14"/>
    <p:sldId id="264" r:id="rId15"/>
    <p:sldId id="265" r:id="rId16"/>
    <p:sldId id="279" r:id="rId17"/>
    <p:sldId id="284" r:id="rId18"/>
    <p:sldId id="285" r:id="rId19"/>
    <p:sldId id="281" r:id="rId20"/>
    <p:sldId id="313" r:id="rId21"/>
    <p:sldId id="314" r:id="rId22"/>
    <p:sldId id="312" r:id="rId23"/>
    <p:sldId id="300" r:id="rId24"/>
    <p:sldId id="286" r:id="rId25"/>
    <p:sldId id="301" r:id="rId26"/>
    <p:sldId id="302" r:id="rId27"/>
    <p:sldId id="309" r:id="rId28"/>
    <p:sldId id="303" r:id="rId29"/>
    <p:sldId id="317" r:id="rId30"/>
    <p:sldId id="267" r:id="rId31"/>
    <p:sldId id="304" r:id="rId32"/>
    <p:sldId id="315" r:id="rId33"/>
    <p:sldId id="305" r:id="rId34"/>
    <p:sldId id="306" r:id="rId35"/>
    <p:sldId id="307" r:id="rId36"/>
    <p:sldId id="292" r:id="rId37"/>
    <p:sldId id="2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6CADD5"/>
    <a:srgbClr val="4CACC6"/>
    <a:srgbClr val="3081BA"/>
    <a:srgbClr val="065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DACD2-8418-4138-9351-227A43E08479}" v="43" dt="2019-12-15T22:46:04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66277" autoAdjust="0"/>
  </p:normalViewPr>
  <p:slideViewPr>
    <p:cSldViewPr snapToGrid="0" snapToObjects="1" showGuides="1">
      <p:cViewPr varScale="1">
        <p:scale>
          <a:sx n="62" d="100"/>
          <a:sy n="62" d="100"/>
        </p:scale>
        <p:origin x="666" y="21"/>
      </p:cViewPr>
      <p:guideLst>
        <p:guide orient="horz" pos="3984"/>
        <p:guide pos="4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33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6173-D1B9-804D-BE4F-381351625F2F}" type="datetimeFigureOut">
              <a:rPr lang="en-US" smtClean="0"/>
              <a:t>10/17/2020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E6E3D-800D-844C-A9F3-28C5E2E02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0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DJ from University of Washington, presenting our work tilted “...”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author, Prof. Leah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Findlater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sorry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she couldn’t be with you today. But, no worries.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behalf of my co-authors, I am very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happy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 this work. I will give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two talks today related to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larger project about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sound awareness to people who are deaf or hard of hearing. This is the first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talk. 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7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these limitations and examine new questions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and wearable sound awareness, we conducted an exploratory study with 201 DHH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individuals focusing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[click] following primary research questions…[cli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ck and read]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en-US" baseline="0" dirty="0"/>
              <a:t>Therefore, our contributions [click] are then: [click] an examination of the influence of</a:t>
            </a:r>
            <a:r>
              <a:rPr lang="mr-IN" baseline="0" dirty="0"/>
              <a:t>…</a:t>
            </a:r>
            <a:r>
              <a:rPr lang="en-US" baseline="0" dirty="0"/>
              <a:t>, [click] a comparison of</a:t>
            </a:r>
            <a:r>
              <a:rPr lang="mr-IN" baseline="0" dirty="0"/>
              <a:t>…</a:t>
            </a:r>
            <a:r>
              <a:rPr lang="en-US" baseline="0" dirty="0"/>
              <a:t>, and [click] an assessment of</a:t>
            </a:r>
            <a:r>
              <a:rPr lang="mr-IN" baseline="0" dirty="0"/>
              <a:t>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3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these limitations and examine new questions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and wearable sound awareness, we conducted an exploratory study with 201 DHH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individuals focusing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[click] following primary research questions…[cli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ck and read]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en-US" baseline="0" dirty="0"/>
              <a:t>Therefore, our contributions [click] are then: [click] an examination of the influence of</a:t>
            </a:r>
            <a:r>
              <a:rPr lang="mr-IN" baseline="0" dirty="0"/>
              <a:t>…</a:t>
            </a:r>
            <a:r>
              <a:rPr lang="en-US" baseline="0" dirty="0"/>
              <a:t>, [click] a comparison of</a:t>
            </a:r>
            <a:r>
              <a:rPr lang="mr-IN" baseline="0" dirty="0"/>
              <a:t>…</a:t>
            </a:r>
            <a:r>
              <a:rPr lang="en-US" baseline="0" dirty="0"/>
              <a:t>, and [click] an assessment of</a:t>
            </a:r>
            <a:r>
              <a:rPr lang="mr-IN" baseline="0" dirty="0"/>
              <a:t>…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67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18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used an online survey which was hosted</a:t>
            </a:r>
            <a:r>
              <a:rPr lang="en-US" baseline="0" dirty="0"/>
              <a:t> </a:t>
            </a:r>
            <a:r>
              <a:rPr lang="en-US" dirty="0"/>
              <a:t>on [slide] </a:t>
            </a:r>
            <a:r>
              <a:rPr lang="en-US" dirty="0" err="1"/>
              <a:t>surveymonkey</a:t>
            </a:r>
            <a:r>
              <a:rPr lang="en-US" baseline="0" dirty="0"/>
              <a:t> </a:t>
            </a:r>
            <a:r>
              <a:rPr lang="en-US" dirty="0"/>
              <a:t>and was designed to take up to 20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64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survey included closed and open-ended</a:t>
            </a:r>
            <a:r>
              <a:rPr lang="en-US" baseline="0" dirty="0"/>
              <a:t> questions within the following categories</a:t>
            </a:r>
            <a:r>
              <a:rPr lang="mr-IN" baseline="0" dirty="0"/>
              <a:t>…</a:t>
            </a:r>
            <a:r>
              <a:rPr lang="en-US" baseline="0" dirty="0"/>
              <a:t> [</a:t>
            </a:r>
            <a:r>
              <a:rPr lang="en-US" b="1" baseline="0" dirty="0"/>
              <a:t>read them – don’t slide until finish</a:t>
            </a:r>
            <a:r>
              <a:rPr lang="en-US" baseline="0" dirty="0"/>
              <a:t>]</a:t>
            </a:r>
          </a:p>
          <a:p>
            <a:endParaRPr lang="en-US" baseline="0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help participants envision what we meant by wearable and mobile sound awareness feedback, we showed them this scenario here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[slide]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12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scenario shows three form factors: smartphone, watch and HMD,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display speech and non-speech sounds: a bird chirp, a car honk, and people talking.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00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asked participants to imagine that…..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41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primary analysis includes 201 DHH participants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Out of these,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49%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30%... and 21%.... </a:t>
            </a:r>
            <a:r>
              <a:rPr lang="en-US" b="0" dirty="0"/>
              <a:t>I will get into more</a:t>
            </a:r>
            <a:r>
              <a:rPr lang="en-US" b="0" baseline="0" dirty="0"/>
              <a:t> demographic detail later, but I </a:t>
            </a:r>
            <a:r>
              <a:rPr lang="en-US" dirty="0"/>
              <a:t>want to emphasize the importance</a:t>
            </a:r>
            <a:r>
              <a:rPr lang="en-US" baseline="0" dirty="0"/>
              <a:t> of c</a:t>
            </a:r>
            <a:r>
              <a:rPr lang="en-US" dirty="0"/>
              <a:t>ommunication</a:t>
            </a:r>
            <a:r>
              <a:rPr lang="en-US" baseline="0" dirty="0"/>
              <a:t> preference.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r>
              <a:rPr lang="en-US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For example, [click] someone who communicates primarily in sign language with their family might be less interested in sounds than an older adult who has age-related hearing loss and has relied on spoken communication their entire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0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performed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qualitative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open form questions using [click] Iterative coding process, and q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uantitative analysis on the quantitative data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using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 [click] of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descriptive statistics, and for our primary ordinal rating scale measures, non-parametric tests with holm-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Bonferroni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5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discuss what we found.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 premier on Deafness.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69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was high interest in sound awareness across demographic factors. [Click]</a:t>
            </a:r>
            <a:r>
              <a:rPr lang="en-US" baseline="0" dirty="0"/>
              <a:t> </a:t>
            </a:r>
            <a:r>
              <a:rPr lang="en-US" dirty="0"/>
              <a:t>Overall, 73% of participants</a:t>
            </a:r>
            <a:r>
              <a:rPr lang="en-US" baseline="0" dirty="0"/>
              <a:t> were vey or extremely interested in sound awareness. </a:t>
            </a:r>
          </a:p>
          <a:p>
            <a:endParaRPr lang="en-US" baseline="0" dirty="0"/>
          </a:p>
          <a:p>
            <a:r>
              <a:rPr lang="en-US" baseline="0" dirty="0"/>
              <a:t>To understand how this interest varies based on participant’s background, we examined the relationship between five different demographic factors, which include [click and read] and whether the hearing loss was </a:t>
            </a:r>
            <a:r>
              <a:rPr lang="en-US" baseline="0" dirty="0" err="1"/>
              <a:t>prelingual</a:t>
            </a:r>
            <a:r>
              <a:rPr lang="en-US" baseline="0" dirty="0"/>
              <a:t> or not. Let’s look at each in turn.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03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Communication preference [Slide]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96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Participants who prefer oral communication had the highest interest in sound awareness, while those preferring sign language had the lowest. </a:t>
            </a:r>
            <a:r>
              <a:rPr lang="en-US" dirty="0"/>
              <a:t>This could be</a:t>
            </a:r>
            <a:r>
              <a:rPr lang="en-US" baseline="0" dirty="0"/>
              <a:t>cause </a:t>
            </a:r>
            <a:r>
              <a:rPr lang="en-US" dirty="0"/>
              <a:t>signing</a:t>
            </a:r>
            <a:r>
              <a:rPr lang="en-US" baseline="0" dirty="0"/>
              <a:t> users do not rely on sound for social interactions. But even in the sign language group at least [click] 50% were still interested in the sound.</a:t>
            </a:r>
          </a:p>
          <a:p>
            <a:endParaRPr lang="en-US" sz="800" baseline="0" dirty="0"/>
          </a:p>
          <a:p>
            <a:r>
              <a:rPr lang="en-US" baseline="0" dirty="0"/>
              <a:t>Here’s age. Interest appears to increase with age, as we go from the 20 up to the 80s. [click] For Gender and hearing loss level the pattern in less clear. Finally, [click] interest appears to be lower if the hearing loss is </a:t>
            </a:r>
            <a:r>
              <a:rPr lang="en-US" baseline="0" dirty="0" err="1"/>
              <a:t>prelingual</a:t>
            </a:r>
            <a:r>
              <a:rPr lang="en-US" baseline="0" dirty="0"/>
              <a:t> than if the loss occurred after age 1. Because if you’re </a:t>
            </a:r>
            <a:r>
              <a:rPr lang="en-US" baseline="0" dirty="0" err="1"/>
              <a:t>prelingual</a:t>
            </a:r>
            <a:r>
              <a:rPr lang="en-US" baseline="0" dirty="0"/>
              <a:t>, you’re more likely to use sign language.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21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also built a logistic regression model to examine the explanatory power of the factors on overall sound awareness interest. This model showed that [click] communication preference significantly predicted interest level, and that [click] after controlling for that variable, no other factors were significant. [Click] Age, which had seemed important, is also highly related to communication preference which may be because people experiencing age-related hearing loss are less likely to have learned sign language.</a:t>
            </a:r>
            <a:endParaRPr lang="en-US" i="1" baseline="0" dirty="0"/>
          </a:p>
          <a:p>
            <a:endParaRPr lang="en-US" baseline="0" dirty="0"/>
          </a:p>
          <a:p>
            <a:r>
              <a:rPr lang="en-US" baseline="0" dirty="0"/>
              <a:t>As a result, we focus on communication preference in our subsequent analyses.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38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When digging into specific sounds of interest, the findings largely reflect past work i.e., [click] urgent alerts and voices directed at you were most preferred while [click] voices not directed at you and indoor mechanical noises were least preferred. However, due to a larger sample size and more nuanced measures, [click] we provide statistically </a:t>
            </a:r>
            <a:r>
              <a:rPr lang="en-US" dirty="0"/>
              <a:t>significant and detailed conclusions.</a:t>
            </a:r>
            <a:endParaRPr lang="en-US" baseline="0" dirty="0"/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 example, [click] an ANOVA with Aligned Rank Transformation showed significant difference in interest based on sound types of interest.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2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Sound</a:t>
            </a:r>
            <a:r>
              <a:rPr lang="en-US" baseline="0" dirty="0"/>
              <a:t> characteristics of interest also largely reflected past work. [click] Here are interest levels in five sound characteristics, with [click] sound source identity and sound direction being of highest interest. [click] Again, an ANOVA with ART showed that interest differed significantly based on sound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77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we keep this slide we need to add the ANOVA results</a:t>
            </a:r>
          </a:p>
          <a:p>
            <a:r>
              <a:rPr lang="en-US" baseline="0" dirty="0"/>
              <a:t>Point is high desire for captions and less desire for keywords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29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continuing further,</a:t>
            </a:r>
            <a:r>
              <a:rPr lang="en-US" baseline="0" dirty="0"/>
              <a:t> r</a:t>
            </a:r>
            <a:r>
              <a:rPr lang="en-US" dirty="0"/>
              <a:t>ecall that we </a:t>
            </a:r>
            <a:r>
              <a:rPr lang="en-US" baseline="0" dirty="0"/>
              <a:t>asked participants to compare the head-mounted display, smartphone, and smartwatch.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found that [click] for overall preferred device, social acceptability, and usefulness, most participants preferred [click] smartwatch or the [click] smartphone over the HMD.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know these graphs show counts out of 201, not percentages.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[Click] For more visual concerns, however, the HMD fared better, with a [click] third of participants deeming it the most glanceable after the [click] smartwatch, and almost half [click] preferring it for captions. In contrast, the [click] smartwatch was not seen as useful for captions because, maybe, small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88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found that [click] for overall preferred device, social acceptability, and usefulness, most participants preferred [click] smartwatch or the [click] smartphone over the HMD.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know these graphs show counts out of 201, not percentages.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[Click] For more visual concerns, however, the HMD fared better, with a [click] third of participants deeming it the most glanceable after the [click] smartwatch, and almost half [click] preferring it for captions. In contrast, the [click] smartwatch was not seen as useful for captions because, maybe, small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65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know: 15% of the US adults have some trouble hearing? [click] The rates of disabling hearing loss are lower, but they rise substantially with age from 2% at 45-54 years of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50% of those 75 and older.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41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asked to envision their ideal setup that could include visual and/or vibrational feedback on a smartphone, smartwatch, or HMD, [click]</a:t>
            </a:r>
            <a:r>
              <a:rPr lang="en-US" baseline="0" dirty="0"/>
              <a:t> participants overwhelmingly wanted both visual and haptic feedback, at 92%.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Moreover, [click] the most common ideal setup involved two devices, where [click] the haptic feedback would be provided on a </a:t>
            </a:r>
            <a:r>
              <a:rPr lang="en-US" baseline="0" dirty="0" err="1"/>
              <a:t>smartwatch</a:t>
            </a:r>
            <a:r>
              <a:rPr lang="en-US" baseline="0" dirty="0"/>
              <a:t> and the visual feedback would be provided on a HMD or smartphone.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43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On usefulness of a sound awareness device across different social contexts, most participants strongly agreed that sound awareness feedback would be useful across all contexts..</a:t>
            </a:r>
          </a:p>
          <a:p>
            <a:endParaRPr lang="en-US" baseline="0" dirty="0"/>
          </a:p>
          <a:p>
            <a:r>
              <a:rPr lang="en-US" baseline="0" dirty="0"/>
              <a:t>A 2-way ANOVA with ART shows both communication preference and context significantly influenced ratings.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 usefulness of a sound awareness device across different social contexts, m</a:t>
            </a:r>
            <a:r>
              <a:rPr lang="en-US" dirty="0"/>
              <a:t>ost participants</a:t>
            </a:r>
            <a:r>
              <a:rPr lang="en-US" baseline="0" dirty="0"/>
              <a:t> “strongly” agreed that the device </a:t>
            </a: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would be useful across all contexts. 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However,</a:t>
            </a:r>
            <a:r>
              <a:rPr lang="en-US" sz="1200" baseline="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the social acceptability, [click] decreased with social distance: i.e., from alone to family/friends, to work to strangers.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Even then,</a:t>
            </a:r>
            <a:r>
              <a:rPr lang="en-US" baseline="0" dirty="0"/>
              <a:t> “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[click]” </a:t>
            </a:r>
            <a:r>
              <a:rPr lang="en-US" baseline="0" dirty="0"/>
              <a:t>most somewhat or strongly agreed that the device would be acceptable across all contexts. </a:t>
            </a:r>
          </a:p>
          <a:p>
            <a:endParaRPr lang="en-US" baseline="0" dirty="0"/>
          </a:p>
          <a:p>
            <a:r>
              <a:rPr lang="en-US" baseline="0" dirty="0"/>
              <a:t>[click] Again, context significantly impacted social acceptability, and the social acceptability was lower with strangers.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68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 usefulness of a sound awareness device across different social contexts, m</a:t>
            </a:r>
            <a:r>
              <a:rPr lang="en-US" dirty="0"/>
              <a:t>ost participants</a:t>
            </a:r>
            <a:r>
              <a:rPr lang="en-US" baseline="0" dirty="0"/>
              <a:t> “strongly” agreed that the device </a:t>
            </a: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would be useful across all contexts. 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However,</a:t>
            </a:r>
            <a:r>
              <a:rPr lang="en-US" sz="1200" baseline="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the social acceptability, [click] decreased with social distance: i.e., from alone to family/friends, to work to strangers.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Even then,</a:t>
            </a:r>
            <a:r>
              <a:rPr lang="en-US" baseline="0" dirty="0"/>
              <a:t> “</a:t>
            </a:r>
            <a:r>
              <a:rPr lang="en-US" sz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[click]” </a:t>
            </a:r>
            <a:r>
              <a:rPr lang="en-US" baseline="0" dirty="0"/>
              <a:t>most somewhat or strongly agreed that the device would be acceptable across all contexts. </a:t>
            </a:r>
          </a:p>
          <a:p>
            <a:endParaRPr lang="en-US" baseline="0" dirty="0"/>
          </a:p>
          <a:p>
            <a:r>
              <a:rPr lang="en-US" baseline="0" dirty="0"/>
              <a:t>[click] Again, context significantly impacted social acceptability, and the social acceptability was lower with strangers.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51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asked whether</a:t>
            </a:r>
            <a:r>
              <a:rPr lang="en-US" baseline="0" dirty="0"/>
              <a:t> social context impact the willingness to use the device. [click] 50% said yes, 31% said no, others were unsure.</a:t>
            </a:r>
          </a:p>
          <a:p>
            <a:endParaRPr lang="en-US" baseline="0" dirty="0"/>
          </a:p>
          <a:p>
            <a:r>
              <a:rPr lang="en-US" baseline="0" dirty="0"/>
              <a:t>To complement this quantitative result, we also received some open-ended comments. Participants emphasized </a:t>
            </a:r>
            <a:r>
              <a:rPr lang="en-US" dirty="0"/>
              <a:t>potential discomfort in using the device around strangers.</a:t>
            </a:r>
            <a:r>
              <a:rPr lang="en-US" baseline="0" dirty="0"/>
              <a:t> [click] Such as this quote by P58. [pause]</a:t>
            </a:r>
          </a:p>
          <a:p>
            <a:endParaRPr lang="en-US" baseline="0" dirty="0"/>
          </a:p>
          <a:p>
            <a:r>
              <a:rPr lang="en-US" dirty="0"/>
              <a:t>However, some said</a:t>
            </a:r>
            <a:r>
              <a:rPr lang="en-US" baseline="0" dirty="0"/>
              <a:t> that the device is more useful with </a:t>
            </a:r>
            <a:r>
              <a:rPr lang="en-US" dirty="0"/>
              <a:t>unfamiliar conversation partners compared to friends and family.</a:t>
            </a:r>
            <a:r>
              <a:rPr lang="en-US" baseline="0" dirty="0"/>
              <a:t> Such as this.. [click and pause]</a:t>
            </a:r>
            <a:endParaRPr lang="en-US" dirty="0"/>
          </a:p>
          <a:p>
            <a:endParaRPr lang="en-US" baseline="0" dirty="0"/>
          </a:p>
          <a:p>
            <a:r>
              <a:rPr lang="en-US" dirty="0"/>
              <a:t>Finally, some highlighted that</a:t>
            </a:r>
            <a:r>
              <a:rPr lang="en-US" baseline="0" dirty="0"/>
              <a:t> this type </a:t>
            </a:r>
            <a:r>
              <a:rPr lang="en-US" dirty="0"/>
              <a:t>of device would not be useful in a Deaf cultural context. [click]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485D6-20A5-6744-9CF6-5BF07468642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15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conclusion,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43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 before talking]</a:t>
            </a:r>
            <a:r>
              <a:rPr lang="en-US" b="1" baseline="0" dirty="0"/>
              <a:t> </a:t>
            </a:r>
            <a:r>
              <a:rPr lang="en-US" baseline="0" dirty="0"/>
              <a:t>We observed high interest in…</a:t>
            </a:r>
          </a:p>
          <a:p>
            <a:endParaRPr lang="en-US" baseline="0" dirty="0"/>
          </a:p>
          <a:p>
            <a:r>
              <a:rPr lang="en-US" baseline="0" dirty="0"/>
              <a:t>[Click] Future sound awareness devices should support both…</a:t>
            </a:r>
          </a:p>
          <a:p>
            <a:endParaRPr lang="en-US" baseline="0" dirty="0"/>
          </a:p>
          <a:p>
            <a:r>
              <a:rPr lang="en-US" baseline="0" dirty="0"/>
              <a:t>[Click] </a:t>
            </a:r>
            <a:r>
              <a:rPr lang="en-US" dirty="0"/>
              <a:t>Social context affects perceived usefulness and comfort with using a mobile or wearable sound awareness device, </a:t>
            </a:r>
            <a:r>
              <a:rPr lang="en-US" i="1" dirty="0"/>
              <a:t>[likely reflecting a variety of factors such as changing social perceptions of wearable technology, and the stigma that can be associated with assistive technologies.]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2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4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DHH people,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ound awareness has wide-ranging impacts from being notified of safety-critical information like a ringing fire alarm to more mundane but still useful sounds like the dryer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beep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also to support social interactions with hearing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6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hearing aids and surgically implanted devices can improve sound and speech recognition, they do not eliminate hearing loss. The success of these devices also depends on a number of factors, such as the wearer’s hearing loss level, linguistic abilities, and training.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E861-5212-4223-B011-5E7036FA5D6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0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these issues, we are working on a large project with a the goal of creating an always available…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But, how do we get there? [click and read]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D8C8A-2F26-8248-862A-5573FD5886E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23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number of studies have begun to tackle</a:t>
            </a:r>
            <a:r>
              <a:rPr lang="en-US" baseline="0" dirty="0"/>
              <a:t> these questions, going back to </a:t>
            </a:r>
            <a:r>
              <a:rPr lang="en-US" dirty="0"/>
              <a:t>Matthews et al., who first</a:t>
            </a:r>
            <a:r>
              <a:rPr lang="en-US" baseline="0" dirty="0"/>
              <a:t> examined sound feedback almost 15 years ago with a stationary office setup as shown. [click] Sounds occurred around the room and were visualized on this display [Click]. They also investigated what sound are desired by DHH individuals [cite], finding that safety-related sounds like alarms were most preferred.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24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More recent work has examined other form factors such as [click] wrist worn displays, [click] smartphones apps, and [click] head mounted displays for general sound detection and speech captioning. [Click] While useful, the studies tend to be qualitative and have not examined issues around social acceptability.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Some</a:t>
            </a:r>
            <a:r>
              <a:rPr lang="en-US" i="0" baseline="0" dirty="0"/>
              <a:t> </a:t>
            </a:r>
            <a:r>
              <a:rPr lang="en-US" i="0" dirty="0"/>
              <a:t>surveys</a:t>
            </a:r>
            <a:r>
              <a:rPr lang="en-US" i="0" baseline="0" dirty="0"/>
              <a:t> also reported in these works have began to uncover what characteristics of sounds are desired, such as identity, location, but did not report on statistically significant differences.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E6E3D-800D-844C-A9F3-28C5E2E02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5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5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9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1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90626" y="1151931"/>
            <a:ext cx="9810751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90626" y="3536156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4719788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9"/>
            <a:ext cx="12192000" cy="685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22" y="492641"/>
            <a:ext cx="6324599" cy="708436"/>
          </a:xfrm>
        </p:spPr>
        <p:txBody>
          <a:bodyPr lIns="0">
            <a:noAutofit/>
          </a:bodyPr>
          <a:lstStyle>
            <a:lvl1pPr>
              <a:defRPr lang="en-US" sz="5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22" y="1566350"/>
            <a:ext cx="6324600" cy="5063050"/>
          </a:xfrm>
        </p:spPr>
        <p:txBody>
          <a:bodyPr lIns="0">
            <a:norm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2100"/>
              </a:spcAft>
              <a:buNone/>
              <a:defRPr lang="en-US" sz="32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Helvetica Neue LT Com 45 Light" panose="020B0403020202020204" pitchFamily="34" charset="0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>
              <a:def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228600" y="197601"/>
            <a:ext cx="4724401" cy="411367"/>
          </a:xfrm>
        </p:spPr>
        <p:txBody>
          <a:bodyPr lIns="0">
            <a:noAutofit/>
          </a:bodyPr>
          <a:lstStyle>
            <a:lvl1pPr marL="0" indent="0">
              <a:buNone/>
              <a:defRPr lang="en-US" sz="2000" kern="1200" cap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</p:spTree>
    <p:extLst>
      <p:ext uri="{BB962C8B-B14F-4D97-AF65-F5344CB8AC3E}">
        <p14:creationId xmlns:p14="http://schemas.microsoft.com/office/powerpoint/2010/main" val="21077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5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4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9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4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2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3E2C250B-5726-5E48-97E9-83B7A5F256A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10/17/2020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08A1416E-2499-2844-82F0-BFE93820FAB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6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Book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Book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Book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Book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aring a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1000"/>
            <a:ext cx="12192000" cy="81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2428" y="607961"/>
            <a:ext cx="10255405" cy="193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Deaf and Hard-of-hearing Individuals’ Preferences for Wearable and Mobile Sound Awareness Technologies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8589" y="2899317"/>
            <a:ext cx="41078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Leah Findlater, UW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Bonnie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Chinh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UW</a:t>
            </a:r>
          </a:p>
          <a:p>
            <a:r>
              <a:rPr lang="en-US" sz="24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Dhruv Jain (DJ), UW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Jon Froehlich, UW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Raja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Kushalnagar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Gallaudet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Angela Lin, UW</a:t>
            </a:r>
          </a:p>
        </p:txBody>
      </p:sp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36694BDE-DC7E-4535-84A2-B6178D1C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15" y="5615689"/>
            <a:ext cx="1585183" cy="7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dub.washington.edu/images/logo/DUB_bottom_purplegreen.png">
            <a:extLst>
              <a:ext uri="{FF2B5EF4-FFF2-40B4-BE49-F238E27FC236}">
                <a16:creationId xmlns:a16="http://schemas.microsoft.com/office/drawing/2014/main" id="{355BF105-FA2F-4A13-BD6E-4CB44D710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02" y="5629275"/>
            <a:ext cx="1433981" cy="7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gallaudet university logo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00" y="5553459"/>
            <a:ext cx="2195725" cy="9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5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6684" y="38710"/>
            <a:ext cx="10831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Exploratory Study With 201 DHH People</a:t>
            </a:r>
            <a:endParaRPr lang="en-US" sz="40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2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92212" y="1197157"/>
            <a:ext cx="7814827" cy="1072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Who is interested in sound awareness?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212" y="5261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2212" y="4324227"/>
            <a:ext cx="7117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Examine the influence of demographic factors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2212" y="4911893"/>
            <a:ext cx="8339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Compare mobile and wearable devices, output modalities, and speech vs. non-speech sounds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212" y="5953835"/>
            <a:ext cx="7608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2800" dirty="0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</a:rPr>
              <a:t>Assess utility and comfort across social contexts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212" y="1907821"/>
            <a:ext cx="90458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What are form factor and feedback preferences?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212" y="2613330"/>
            <a:ext cx="7117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What are predicted social implications?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212" y="417492"/>
            <a:ext cx="567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Research Questions</a:t>
            </a:r>
            <a:endParaRPr lang="en-US" sz="40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DE89A-2494-4C91-8659-98A7D43AA2F8}"/>
              </a:ext>
            </a:extLst>
          </p:cNvPr>
          <p:cNvSpPr txBox="1"/>
          <p:nvPr/>
        </p:nvSpPr>
        <p:spPr>
          <a:xfrm>
            <a:off x="792212" y="3596684"/>
            <a:ext cx="458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Contributions</a:t>
            </a:r>
            <a:endParaRPr lang="en-US" sz="40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2092" y="5204944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058976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9164" y="36654"/>
            <a:ext cx="10422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method</a:t>
            </a:r>
            <a:endParaRPr lang="en-US" sz="32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607" y="1181100"/>
            <a:ext cx="859684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 marL="0" lvl="2">
              <a:spcAft>
                <a:spcPts val="160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Hosted on surveymonkey.com, and took up to 20mins.</a:t>
            </a:r>
          </a:p>
        </p:txBody>
      </p:sp>
      <p:sp>
        <p:nvSpPr>
          <p:cNvPr id="9" name="Rectangle 8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3546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0607" y="1181100"/>
            <a:ext cx="8172430" cy="5560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 marL="0" lvl="2">
              <a:spcAft>
                <a:spcPts val="1600"/>
              </a:spcAft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	Hosted on surveymonkey.com, and took ~20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mins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Closed- and open-ended questions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Demographics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Sound awareness interest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Imagining device designs: wearable and mobile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Oral conversation support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Visual and vibrational feedback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Filtering and notification</a:t>
            </a:r>
          </a:p>
          <a:p>
            <a:pPr lvl="2">
              <a:spcAft>
                <a:spcPts val="12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Social context</a:t>
            </a:r>
          </a:p>
        </p:txBody>
      </p:sp>
      <p:pic>
        <p:nvPicPr>
          <p:cNvPr id="16" name="Picture 15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1092" r="18564" b="16749"/>
          <a:stretch/>
        </p:blipFill>
        <p:spPr>
          <a:xfrm>
            <a:off x="146860" y="113111"/>
            <a:ext cx="380217" cy="4114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0607" y="46205"/>
            <a:ext cx="10422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formative survey:</a:t>
            </a:r>
            <a:r>
              <a:rPr lang="en-US" sz="3200" b="1" i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3200" i="1" dirty="0">
                <a:solidFill>
                  <a:prstClr val="white"/>
                </a:solidFill>
                <a:latin typeface="Baskerville" charset="0"/>
                <a:ea typeface="Baskerville" charset="0"/>
                <a:cs typeface="Baskerville" charset="0"/>
              </a:rPr>
              <a:t>Method</a:t>
            </a:r>
          </a:p>
        </p:txBody>
      </p:sp>
      <p:sp>
        <p:nvSpPr>
          <p:cNvPr id="6" name="Rectangle 5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0950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80"/>
          <a:stretch/>
        </p:blipFill>
        <p:spPr>
          <a:xfrm>
            <a:off x="1421741" y="1449659"/>
            <a:ext cx="9348515" cy="4957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958" y="981307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786" y="981307"/>
            <a:ext cx="1776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Smartwatch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751" y="981307"/>
            <a:ext cx="3196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Head-mounted display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97776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80" b="41840"/>
          <a:stretch/>
        </p:blipFill>
        <p:spPr>
          <a:xfrm>
            <a:off x="1421741" y="1449659"/>
            <a:ext cx="9348515" cy="2734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958" y="981307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786" y="981307"/>
            <a:ext cx="1776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Smartwatch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751" y="981307"/>
            <a:ext cx="3196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Head-mounted display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5969" y="4664989"/>
            <a:ext cx="95200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“Imagine that each device has the ability to constantly monitor and identify the sounds around you, and to inform you about those sounds, either through visual or vibrational feedback.”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798639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0607" y="1206500"/>
            <a:ext cx="10302820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Closed- and open-ended questions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Main analysis includes 201 DHH participants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7763" y="4214350"/>
            <a:ext cx="3848886" cy="1800493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0000">
                    <a:lumMod val="85000"/>
                    <a:lumOff val="15000"/>
                  </a:srgbClr>
                </a:solidFill>
                <a:latin typeface="Baskerville" charset="0"/>
                <a:ea typeface="Baskerville" charset="0"/>
                <a:cs typeface="Baskerville" charset="0"/>
              </a:rPr>
              <a:t>Communication preference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49% oral (spoken)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30% sign language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21% both oral and 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90299" y="3726678"/>
            <a:ext cx="3624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Deaf and hard of hearing</a:t>
            </a:r>
          </a:p>
        </p:txBody>
      </p:sp>
      <p:sp>
        <p:nvSpPr>
          <p:cNvPr id="12" name="Left Brace 11"/>
          <p:cNvSpPr/>
          <p:nvPr/>
        </p:nvSpPr>
        <p:spPr>
          <a:xfrm rot="5400000" flipH="1">
            <a:off x="6554036" y="3068086"/>
            <a:ext cx="310093" cy="964580"/>
          </a:xfrm>
          <a:prstGeom prst="leftBrace">
            <a:avLst/>
          </a:prstGeom>
          <a:ln w="31750">
            <a:solidFill>
              <a:srgbClr val="4C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90299" y="6057352"/>
            <a:ext cx="3866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Discussed more in findings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F114B-0281-4676-98DA-266246780952}"/>
              </a:ext>
            </a:extLst>
          </p:cNvPr>
          <p:cNvSpPr txBox="1"/>
          <p:nvPr/>
        </p:nvSpPr>
        <p:spPr>
          <a:xfrm>
            <a:off x="599630" y="4234868"/>
            <a:ext cx="5855593" cy="2092881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 i="1">
                <a:solidFill>
                  <a:srgbClr val="000000">
                    <a:lumMod val="85000"/>
                    <a:lumOff val="15000"/>
                  </a:srgbClr>
                </a:solidFill>
                <a:latin typeface="Baskerville" charset="0"/>
                <a:ea typeface="Baskerville" charset="0"/>
                <a:cs typeface="Baskerville" charset="0"/>
              </a:defRPr>
            </a:lvl1pPr>
          </a:lstStyle>
          <a:p>
            <a:pPr>
              <a:lnSpc>
                <a:spcPts val="2630"/>
              </a:lnSpc>
              <a:spcAft>
                <a:spcPts val="0"/>
              </a:spcAft>
            </a:pPr>
            <a:r>
              <a:rPr lang="en-US" i="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Someone who communicates primarily in sign language with their family might be less interested in sounds than an older adult who has age-related hearing loss and has relied on spoken communication their entire life.</a:t>
            </a:r>
          </a:p>
          <a:p>
            <a:pPr>
              <a:lnSpc>
                <a:spcPts val="2630"/>
              </a:lnSpc>
              <a:spcAft>
                <a:spcPts val="0"/>
              </a:spcAft>
            </a:pPr>
            <a:endParaRPr lang="en-US" i="0" dirty="0">
              <a:solidFill>
                <a:srgbClr val="4CACC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0607" y="1206500"/>
            <a:ext cx="103028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Online survey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Closed- and open-ended questions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Main analysis includes 201 DHH participants</a:t>
            </a:r>
          </a:p>
          <a:p>
            <a:pPr>
              <a:spcAft>
                <a:spcPts val="1600"/>
              </a:spcAft>
            </a:pPr>
            <a:r>
              <a:rPr lang="en-US" sz="4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Qualitative and quantitative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2923" y="4787575"/>
            <a:ext cx="3167855" cy="430887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Iterative coding process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3919" y="4787575"/>
            <a:ext cx="3791920" cy="1107996"/>
          </a:xfrm>
          <a:prstGeom prst="rect">
            <a:avLst/>
          </a:prstGeom>
          <a:noFill/>
          <a:ln w="31750">
            <a:solidFill>
              <a:srgbClr val="4CACC6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Descriptive statistics</a:t>
            </a:r>
          </a:p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Non-parametric tests</a:t>
            </a:r>
          </a:p>
          <a:p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Holm-Bonferroni corrections</a:t>
            </a:r>
          </a:p>
        </p:txBody>
      </p:sp>
      <p:sp>
        <p:nvSpPr>
          <p:cNvPr id="11" name="Left Brace 10"/>
          <p:cNvSpPr/>
          <p:nvPr/>
        </p:nvSpPr>
        <p:spPr>
          <a:xfrm rot="5400000" flipH="1">
            <a:off x="1675921" y="3203033"/>
            <a:ext cx="397044" cy="2498456"/>
          </a:xfrm>
          <a:prstGeom prst="leftBrace">
            <a:avLst/>
          </a:prstGeom>
          <a:ln w="31750">
            <a:solidFill>
              <a:srgbClr val="4C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 rot="5400000" flipH="1">
            <a:off x="5294479" y="3203033"/>
            <a:ext cx="397044" cy="2498456"/>
          </a:xfrm>
          <a:prstGeom prst="leftBrace">
            <a:avLst>
              <a:gd name="adj1" fmla="val 8333"/>
              <a:gd name="adj2" fmla="val 47138"/>
            </a:avLst>
          </a:prstGeom>
          <a:ln w="31750">
            <a:solidFill>
              <a:srgbClr val="4C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3355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641" y="5186441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25938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489" y="5223321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20238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8007" y="426640"/>
            <a:ext cx="732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High interest in sound awareness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8007" y="1044907"/>
            <a:ext cx="102414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73% (</a:t>
            </a:r>
            <a:r>
              <a:rPr lang="en-US" sz="2200" i="1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=147) “very” or “extremely” interested in sound awareness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886979" y="6527560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=201, except for gender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=200)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9395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0002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Gender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5665" y="5340773"/>
            <a:ext cx="1510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Hearing Level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81063" y="5340773"/>
            <a:ext cx="151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Prelingual</a:t>
            </a:r>
            <a:endParaRPr lang="en-US" sz="2000" b="1" dirty="0">
              <a:solidFill>
                <a:srgbClr val="000000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049" y="5340773"/>
            <a:ext cx="2444649" cy="60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Communication Preference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8007" y="426640"/>
            <a:ext cx="732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High interest in sound awareness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8007" y="1044907"/>
            <a:ext cx="102414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73% (</a:t>
            </a:r>
            <a:r>
              <a:rPr lang="en-US" sz="2200" i="1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=147) “very” or “extremely” interested in sound awareness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886979" y="6527560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=201, except for gender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=200)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049" y="5340773"/>
            <a:ext cx="2444649" cy="60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Communication Preference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307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8007" y="426640"/>
            <a:ext cx="732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High interest in sound awareness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8007" y="1044907"/>
            <a:ext cx="8438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73% (</a:t>
            </a:r>
            <a:r>
              <a:rPr lang="en-US" sz="2200" i="1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=147) “very” or “extremely” interested in sound awareness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8909"/>
          <a:stretch/>
        </p:blipFill>
        <p:spPr>
          <a:xfrm>
            <a:off x="0" y="2455041"/>
            <a:ext cx="12212384" cy="277577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939395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Age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40002" y="5340773"/>
            <a:ext cx="2444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Gender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065665" y="5340773"/>
            <a:ext cx="1510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Hearing Level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481063" y="5340773"/>
            <a:ext cx="151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Prelingual</a:t>
            </a:r>
            <a:endParaRPr lang="en-US" sz="2000" b="1" dirty="0">
              <a:solidFill>
                <a:srgbClr val="000000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8049" y="5340773"/>
            <a:ext cx="2444649" cy="60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Communication Preference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649" y="592205"/>
            <a:ext cx="2020674" cy="1656160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835573" y="3198961"/>
            <a:ext cx="1350250" cy="1287931"/>
          </a:xfrm>
          <a:prstGeom prst="straightConnector1">
            <a:avLst/>
          </a:prstGeom>
          <a:ln w="88900">
            <a:solidFill>
              <a:srgbClr val="FF9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390040" y="3283691"/>
            <a:ext cx="1515789" cy="743304"/>
          </a:xfrm>
          <a:prstGeom prst="straightConnector1">
            <a:avLst/>
          </a:prstGeom>
          <a:ln w="88900">
            <a:solidFill>
              <a:srgbClr val="FF9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0595986" y="3289302"/>
            <a:ext cx="1303610" cy="729032"/>
          </a:xfrm>
          <a:prstGeom prst="straightConnector1">
            <a:avLst/>
          </a:prstGeom>
          <a:ln w="88900">
            <a:solidFill>
              <a:srgbClr val="FF9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886979" y="6527560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=201, except for gender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=200)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667045" y="2237482"/>
            <a:ext cx="2474686" cy="3158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452840" y="2547480"/>
            <a:ext cx="2321027" cy="26735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083532" y="2541109"/>
            <a:ext cx="2321027" cy="26897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822149" y="2263823"/>
            <a:ext cx="2321027" cy="3158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50A8D8-ED91-4095-A946-A5649E598A09}"/>
              </a:ext>
            </a:extLst>
          </p:cNvPr>
          <p:cNvSpPr/>
          <p:nvPr/>
        </p:nvSpPr>
        <p:spPr>
          <a:xfrm>
            <a:off x="1805456" y="3572540"/>
            <a:ext cx="510125" cy="1497914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7099" y="2251992"/>
            <a:ext cx="2474686" cy="3158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53F8-F2A6-4F79-B745-90803B1A3A5C}"/>
              </a:ext>
            </a:extLst>
          </p:cNvPr>
          <p:cNvSpPr/>
          <p:nvPr/>
        </p:nvSpPr>
        <p:spPr>
          <a:xfrm>
            <a:off x="5832178" y="2044824"/>
            <a:ext cx="3511756" cy="46166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9300"/>
                </a:solidFill>
                <a:latin typeface="Avenir Book" charset="0"/>
                <a:ea typeface="Avenir Book" charset="0"/>
                <a:cs typeface="Avenir Book" charset="0"/>
              </a:rPr>
              <a:t>No clear pattern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8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3" grpId="0"/>
      <p:bldP spid="54" grpId="0"/>
      <p:bldP spid="66" grpId="0" animBg="1"/>
      <p:bldP spid="67" grpId="0" animBg="1"/>
      <p:bldP spid="68" grpId="0" animBg="1"/>
      <p:bldP spid="69" grpId="0" animBg="1"/>
      <p:bldP spid="21" grpId="0" animBg="1"/>
      <p:bldP spid="21" grpId="1" animBg="1"/>
      <p:bldP spid="31" grpId="0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036320" y="2282508"/>
            <a:ext cx="3880454" cy="2831544"/>
          </a:xfrm>
          <a:prstGeom prst="rect">
            <a:avLst/>
          </a:prstGeom>
          <a:noFill/>
          <a:ln w="34925">
            <a:solidFill>
              <a:srgbClr val="4CACC6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800" b="1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</a:rPr>
              <a:t>Logistic regression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Communication preference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Age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Gender</a:t>
            </a:r>
          </a:p>
          <a:p>
            <a:pPr>
              <a:spcAft>
                <a:spcPts val="4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Hearing level</a:t>
            </a:r>
          </a:p>
          <a:p>
            <a:pPr>
              <a:spcAft>
                <a:spcPts val="400"/>
              </a:spcAft>
            </a:pPr>
            <a:r>
              <a:rPr lang="en-US" sz="2400" dirty="0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Prelingual</a:t>
            </a: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hearing loss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1833" y="425880"/>
            <a:ext cx="10645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Most important demographic factor for interest:</a:t>
            </a:r>
          </a:p>
          <a:p>
            <a:r>
              <a:rPr lang="en-US" dirty="0"/>
              <a:t>communication preference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5044189" y="2261394"/>
            <a:ext cx="5983563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Communication preference significantly predicts sound interest level </a:t>
            </a: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(p &lt; .001)</a:t>
            </a:r>
          </a:p>
          <a:p>
            <a:pPr>
              <a:spcAft>
                <a:spcPts val="20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No other factors significant after controlling for communication preference</a:t>
            </a:r>
          </a:p>
          <a:p>
            <a:pPr>
              <a:spcAft>
                <a:spcPts val="20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Age and communication preference are highly related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433" y="5733420"/>
            <a:ext cx="10641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We focus on communication preference in our subsequent analysis.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30985" y="128358"/>
            <a:ext cx="216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C25B7-75ED-4BB9-A058-C41C562E9AB9}"/>
              </a:ext>
            </a:extLst>
          </p:cNvPr>
          <p:cNvSpPr/>
          <p:nvPr/>
        </p:nvSpPr>
        <p:spPr>
          <a:xfrm>
            <a:off x="775433" y="2092933"/>
            <a:ext cx="4268756" cy="3158206"/>
          </a:xfrm>
          <a:prstGeom prst="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8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5679" y="252975"/>
            <a:ext cx="911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Sound types of interest reflect past 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473102" y="259341"/>
            <a:ext cx="269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[Matthews et al., 2006]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[Bragg et al., 2014]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99" y="1985842"/>
            <a:ext cx="9257315" cy="348893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146226" y="1872244"/>
            <a:ext cx="8380264" cy="216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92838" y="5249162"/>
            <a:ext cx="8380264" cy="287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37004" y="5175004"/>
            <a:ext cx="839030" cy="591829"/>
            <a:chOff x="1165774" y="5911310"/>
            <a:chExt cx="1244077" cy="680550"/>
          </a:xfrm>
        </p:grpSpPr>
        <p:sp>
          <p:nvSpPr>
            <p:cNvPr id="4" name="TextBox 3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23776" y="5175004"/>
            <a:ext cx="839030" cy="591829"/>
            <a:chOff x="1165774" y="5911310"/>
            <a:chExt cx="1244077" cy="680550"/>
          </a:xfrm>
        </p:grpSpPr>
        <p:sp>
          <p:nvSpPr>
            <p:cNvPr id="15" name="TextBox 14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10548" y="5175004"/>
            <a:ext cx="839030" cy="591829"/>
            <a:chOff x="1165774" y="5911310"/>
            <a:chExt cx="1244077" cy="680550"/>
          </a:xfrm>
        </p:grpSpPr>
        <p:sp>
          <p:nvSpPr>
            <p:cNvPr id="19" name="TextBox 18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97320" y="5175004"/>
            <a:ext cx="839030" cy="591829"/>
            <a:chOff x="1165774" y="5911310"/>
            <a:chExt cx="1244077" cy="680550"/>
          </a:xfrm>
        </p:grpSpPr>
        <p:sp>
          <p:nvSpPr>
            <p:cNvPr id="23" name="TextBox 22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84092" y="5175004"/>
            <a:ext cx="839030" cy="591829"/>
            <a:chOff x="1165774" y="5911310"/>
            <a:chExt cx="1244077" cy="680550"/>
          </a:xfrm>
        </p:grpSpPr>
        <p:sp>
          <p:nvSpPr>
            <p:cNvPr id="27" name="TextBox 26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70864" y="5175004"/>
            <a:ext cx="839030" cy="591829"/>
            <a:chOff x="1165774" y="5911310"/>
            <a:chExt cx="1244077" cy="680550"/>
          </a:xfrm>
        </p:grpSpPr>
        <p:sp>
          <p:nvSpPr>
            <p:cNvPr id="31" name="TextBox 30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57636" y="5175004"/>
            <a:ext cx="839030" cy="591829"/>
            <a:chOff x="1165774" y="5911310"/>
            <a:chExt cx="1244077" cy="680550"/>
          </a:xfrm>
        </p:grpSpPr>
        <p:sp>
          <p:nvSpPr>
            <p:cNvPr id="35" name="TextBox 34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644405" y="5175004"/>
            <a:ext cx="839030" cy="591829"/>
            <a:chOff x="1165774" y="5911310"/>
            <a:chExt cx="1244077" cy="680550"/>
          </a:xfrm>
        </p:grpSpPr>
        <p:sp>
          <p:nvSpPr>
            <p:cNvPr id="40" name="TextBox 39"/>
            <p:cNvSpPr txBox="1"/>
            <p:nvPr/>
          </p:nvSpPr>
          <p:spPr>
            <a:xfrm rot="18399350">
              <a:off x="1086285" y="5998819"/>
              <a:ext cx="638154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8399350">
              <a:off x="1444731" y="6011997"/>
              <a:ext cx="680550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8399350">
              <a:off x="1846578" y="6001800"/>
              <a:ext cx="647371" cy="479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0791" y="1427174"/>
            <a:ext cx="132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venir Book" charset="0"/>
                <a:ea typeface="Avenir Book" charset="0"/>
                <a:cs typeface="Avenir Book" charset="0"/>
              </a:rPr>
              <a:t>Urgent alerts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31365" y="1427174"/>
            <a:ext cx="974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Voices at you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97546" y="1427174"/>
            <a:ext cx="137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Non-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urg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. alerts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28125" y="1427174"/>
            <a:ext cx="131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Pres. of people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17305" y="1427174"/>
            <a:ext cx="129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Nature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backgr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03355" y="1427174"/>
            <a:ext cx="166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Outdoor </a:t>
            </a:r>
            <a:r>
              <a:rPr lang="en-US" dirty="0" err="1">
                <a:latin typeface="Avenir Book" charset="0"/>
                <a:ea typeface="Avenir Book" charset="0"/>
                <a:cs typeface="Avenir Book" charset="0"/>
              </a:rPr>
              <a:t>backgr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58788" y="1427174"/>
            <a:ext cx="133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Voices not at you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514617" y="1427174"/>
            <a:ext cx="1251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venir Book" charset="0"/>
                <a:ea typeface="Avenir Book" charset="0"/>
                <a:cs typeface="Avenir Book" charset="0"/>
              </a:rPr>
              <a:t>Indoor mech.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316" y="2612928"/>
            <a:ext cx="2271384" cy="186164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66045" y="5986233"/>
            <a:ext cx="8338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3x8 (communication preference x sound type) ANOVA with ART: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main and interaction effects all significant (p &lt; .05)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02125" y="1414796"/>
            <a:ext cx="2140162" cy="4344430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42219" y="1427174"/>
            <a:ext cx="2251233" cy="4344430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263541" y="6483308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33BB570-C17C-440D-9B36-E1723F7F240A}"/>
              </a:ext>
            </a:extLst>
          </p:cNvPr>
          <p:cNvSpPr/>
          <p:nvPr/>
        </p:nvSpPr>
        <p:spPr>
          <a:xfrm>
            <a:off x="446695" y="735650"/>
            <a:ext cx="6923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FF9300"/>
                </a:solidFill>
                <a:latin typeface="Avenir Book" charset="0"/>
                <a:ea typeface="Avenir Book" charset="0"/>
                <a:cs typeface="Avenir Book" charset="0"/>
              </a:rPr>
              <a:t>However, we provide statistically significant conclusions…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7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53"/>
          <a:stretch/>
        </p:blipFill>
        <p:spPr>
          <a:xfrm>
            <a:off x="1622132" y="1222366"/>
            <a:ext cx="9552597" cy="4199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26034" y="5148668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688157" y="5078534"/>
            <a:ext cx="5622010" cy="617477"/>
            <a:chOff x="2344003" y="5566832"/>
            <a:chExt cx="5622010" cy="617477"/>
          </a:xfrm>
        </p:grpSpPr>
        <p:grpSp>
          <p:nvGrpSpPr>
            <p:cNvPr id="5" name="Group 4"/>
            <p:cNvGrpSpPr/>
            <p:nvPr/>
          </p:nvGrpSpPr>
          <p:grpSpPr>
            <a:xfrm>
              <a:off x="2344003" y="5566832"/>
              <a:ext cx="874062" cy="617477"/>
              <a:chOff x="1224279" y="5942849"/>
              <a:chExt cx="1127064" cy="617477"/>
            </a:xfrm>
          </p:grpSpPr>
          <p:sp>
            <p:nvSpPr>
              <p:cNvPr id="4" name="TextBox 3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530990" y="5566832"/>
              <a:ext cx="874062" cy="617477"/>
              <a:chOff x="1224279" y="5942849"/>
              <a:chExt cx="1127064" cy="617477"/>
            </a:xfrm>
          </p:grpSpPr>
          <p:sp>
            <p:nvSpPr>
              <p:cNvPr id="15" name="TextBox 14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717977" y="5566832"/>
              <a:ext cx="874062" cy="617477"/>
              <a:chOff x="1224279" y="5942849"/>
              <a:chExt cx="1127064" cy="617477"/>
            </a:xfrm>
          </p:grpSpPr>
          <p:sp>
            <p:nvSpPr>
              <p:cNvPr id="19" name="TextBox 18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904964" y="5566832"/>
              <a:ext cx="874062" cy="617477"/>
              <a:chOff x="1224279" y="5942849"/>
              <a:chExt cx="1127064" cy="617477"/>
            </a:xfrm>
          </p:grpSpPr>
          <p:sp>
            <p:nvSpPr>
              <p:cNvPr id="23" name="TextBox 22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091951" y="5566832"/>
              <a:ext cx="874062" cy="617477"/>
              <a:chOff x="1224279" y="5942849"/>
              <a:chExt cx="1127064" cy="617477"/>
            </a:xfrm>
          </p:grpSpPr>
          <p:sp>
            <p:nvSpPr>
              <p:cNvPr id="27" name="TextBox 26"/>
              <p:cNvSpPr txBox="1"/>
              <p:nvPr/>
            </p:nvSpPr>
            <p:spPr>
              <a:xfrm rot="18399350">
                <a:off x="1115858" y="6057329"/>
                <a:ext cx="579005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Avenir Book" charset="0"/>
                    <a:ea typeface="Avenir Book" charset="0"/>
                    <a:cs typeface="Avenir Book" charset="0"/>
                  </a:rPr>
                  <a:t>Oral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8399350">
                <a:off x="1476268" y="6070506"/>
                <a:ext cx="617477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Both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8399350">
                <a:off x="1876752" y="6060305"/>
                <a:ext cx="587020" cy="362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Book" charset="0"/>
                    <a:ea typeface="Avenir Book" charset="0"/>
                    <a:cs typeface="Avenir Book" charset="0"/>
                  </a:rPr>
                  <a:t>Sign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481399" y="5939879"/>
            <a:ext cx="95406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3x5 (communication preference x sound characteristics) ANOVA with ART: 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main and interaction effects all significant (p &lt; .05)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579754" y="1238106"/>
            <a:ext cx="2446342" cy="4476926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2819" y="252975"/>
            <a:ext cx="1091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Sound characteristics of interest reflect past 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D24811-2FA8-4710-9DC0-6BFC4682105E}"/>
              </a:ext>
            </a:extLst>
          </p:cNvPr>
          <p:cNvSpPr txBox="1"/>
          <p:nvPr/>
        </p:nvSpPr>
        <p:spPr>
          <a:xfrm>
            <a:off x="11263541" y="6483308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4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536" y="1253520"/>
            <a:ext cx="9139911" cy="4035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14117" y="5062887"/>
            <a:ext cx="5631589" cy="522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98148" y="510251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0544" y="5102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Both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4618" y="510251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2819" y="252975"/>
            <a:ext cx="716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Full captions are of high interest</a:t>
            </a:r>
          </a:p>
        </p:txBody>
      </p:sp>
      <p:sp>
        <p:nvSpPr>
          <p:cNvPr id="3" name="Rectangle 2"/>
          <p:cNvSpPr/>
          <p:nvPr/>
        </p:nvSpPr>
        <p:spPr>
          <a:xfrm>
            <a:off x="345880" y="6995160"/>
            <a:ext cx="11337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“Keywords will not give me full impression of what was spoken. This can cause confusion, misleading thoughts/information”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(P149, profoundly deaf and preferred both sign and oral communication)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41431" y="510251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Oral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18107" y="5102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Both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2181" y="510251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9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80"/>
          <a:stretch/>
        </p:blipFill>
        <p:spPr>
          <a:xfrm>
            <a:off x="1421741" y="1449659"/>
            <a:ext cx="9348515" cy="49576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958" y="981307"/>
            <a:ext cx="181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786" y="981307"/>
            <a:ext cx="1776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Smartwatch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0751" y="981307"/>
            <a:ext cx="3196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lack" charset="0"/>
                <a:ea typeface="Avenir Black" charset="0"/>
                <a:cs typeface="Avenir Black" charset="0"/>
              </a:rPr>
              <a:t>Head-mounted display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509" y="274659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Form </a:t>
            </a:r>
            <a:r>
              <a:rPr lang="en-US"/>
              <a:t>factor tradeoffs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70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2509" y="274659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Form </a:t>
            </a:r>
            <a:r>
              <a:rPr lang="en-US"/>
              <a:t>factor tradeoffs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65116" y="5760161"/>
            <a:ext cx="420326" cy="404262"/>
            <a:chOff x="1242927" y="5404141"/>
            <a:chExt cx="1264733" cy="12163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822383" y="5691424"/>
            <a:ext cx="302892" cy="541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b="12856"/>
          <a:stretch/>
        </p:blipFill>
        <p:spPr>
          <a:xfrm>
            <a:off x="762000" y="1998130"/>
            <a:ext cx="1846113" cy="3668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1208301" y="5759763"/>
            <a:ext cx="584840" cy="405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5365" y="1166490"/>
            <a:ext cx="1750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Overall preference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694" y="1968093"/>
            <a:ext cx="1841520" cy="36386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73738" y="1166490"/>
            <a:ext cx="205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Avenir Heavy" charset="0"/>
                <a:ea typeface="Avenir Heavy" charset="0"/>
                <a:cs typeface="Avenir Heavy" charset="0"/>
              </a:rPr>
              <a:t>Social acceptability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94" y="1968092"/>
            <a:ext cx="1833924" cy="35959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299" y="2047645"/>
            <a:ext cx="1790939" cy="3567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820" y="2069899"/>
            <a:ext cx="1827370" cy="35411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15883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Usefulness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22764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venir Heavy" charset="0"/>
                <a:ea typeface="Avenir Heavy" charset="0"/>
                <a:cs typeface="Avenir Heavy" charset="0"/>
              </a:rPr>
              <a:t>Glanceability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18566" y="1166490"/>
            <a:ext cx="1929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Preferred for captions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70197" y="5759763"/>
            <a:ext cx="420326" cy="404262"/>
            <a:chOff x="1242927" y="5404141"/>
            <a:chExt cx="1264733" cy="121639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4027464" y="5691026"/>
            <a:ext cx="302892" cy="5417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3413383" y="5759365"/>
            <a:ext cx="584840" cy="40505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57813" y="5703191"/>
            <a:ext cx="420326" cy="404262"/>
            <a:chOff x="1242927" y="5404141"/>
            <a:chExt cx="1264733" cy="121639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6115080" y="5634454"/>
            <a:ext cx="302892" cy="5417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5500998" y="5702793"/>
            <a:ext cx="584840" cy="40505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574671" y="5707116"/>
            <a:ext cx="420326" cy="404262"/>
            <a:chOff x="1242927" y="5404141"/>
            <a:chExt cx="1264733" cy="121639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8231938" y="5638380"/>
            <a:ext cx="302892" cy="541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7617856" y="5706718"/>
            <a:ext cx="584840" cy="40505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651815" y="5703191"/>
            <a:ext cx="420326" cy="404262"/>
            <a:chOff x="1242927" y="5404141"/>
            <a:chExt cx="1264733" cy="121639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0309082" y="5634454"/>
            <a:ext cx="302892" cy="54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9695000" y="5702793"/>
            <a:ext cx="584840" cy="40505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93713" y="779488"/>
            <a:ext cx="4422506" cy="55300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AF326B-FCA5-4CEE-A177-1C4E687DCE75}"/>
              </a:ext>
            </a:extLst>
          </p:cNvPr>
          <p:cNvSpPr/>
          <p:nvPr/>
        </p:nvSpPr>
        <p:spPr>
          <a:xfrm>
            <a:off x="4362049" y="2381250"/>
            <a:ext cx="321625" cy="2877340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3DAAA23-AB12-4F58-BF7C-015CBD4D6A83}"/>
              </a:ext>
            </a:extLst>
          </p:cNvPr>
          <p:cNvSpPr/>
          <p:nvPr/>
        </p:nvSpPr>
        <p:spPr>
          <a:xfrm>
            <a:off x="6496349" y="2662998"/>
            <a:ext cx="321625" cy="2569464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7A20404-0B22-4A62-982E-81C952D4F4A8}"/>
              </a:ext>
            </a:extLst>
          </p:cNvPr>
          <p:cNvSpPr/>
          <p:nvPr/>
        </p:nvSpPr>
        <p:spPr>
          <a:xfrm>
            <a:off x="2208040" y="2593975"/>
            <a:ext cx="321625" cy="2715768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C2A50C-8182-406D-9FD3-582E4B151AD7}"/>
              </a:ext>
            </a:extLst>
          </p:cNvPr>
          <p:cNvSpPr/>
          <p:nvPr/>
        </p:nvSpPr>
        <p:spPr>
          <a:xfrm>
            <a:off x="6088389" y="2904683"/>
            <a:ext cx="321625" cy="2328508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F0231A8-CFEC-419D-B1D5-5F9A80FC9AF1}"/>
              </a:ext>
            </a:extLst>
          </p:cNvPr>
          <p:cNvSpPr/>
          <p:nvPr/>
        </p:nvSpPr>
        <p:spPr>
          <a:xfrm>
            <a:off x="3949207" y="2823546"/>
            <a:ext cx="321625" cy="2432304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69F43C6-462D-4311-A02F-35BDF61F5C73}"/>
              </a:ext>
            </a:extLst>
          </p:cNvPr>
          <p:cNvSpPr/>
          <p:nvPr/>
        </p:nvSpPr>
        <p:spPr>
          <a:xfrm>
            <a:off x="1785521" y="3105242"/>
            <a:ext cx="331302" cy="2200183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9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2" grpId="0"/>
      <p:bldP spid="33" grpId="0"/>
      <p:bldP spid="34" grpId="0"/>
      <p:bldP spid="61" grpId="0"/>
      <p:bldP spid="43" grpId="0" animBg="1"/>
      <p:bldP spid="44" grpId="0" animBg="1"/>
      <p:bldP spid="60" grpId="0" animBg="1"/>
      <p:bldP spid="62" grpId="0" animBg="1"/>
      <p:bldP spid="63" grpId="0" animBg="1"/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2509" y="274659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Form </a:t>
            </a:r>
            <a:r>
              <a:rPr lang="en-US"/>
              <a:t>factor tradeoffs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65116" y="5760161"/>
            <a:ext cx="420326" cy="404262"/>
            <a:chOff x="1242927" y="5404141"/>
            <a:chExt cx="1264733" cy="12163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822383" y="5691424"/>
            <a:ext cx="302892" cy="541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b="12856"/>
          <a:stretch/>
        </p:blipFill>
        <p:spPr>
          <a:xfrm>
            <a:off x="762000" y="1998130"/>
            <a:ext cx="1846113" cy="3668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1208301" y="5759763"/>
            <a:ext cx="584840" cy="405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5365" y="1166490"/>
            <a:ext cx="1750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Overall preference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694" y="1968093"/>
            <a:ext cx="1841520" cy="36386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73738" y="1166490"/>
            <a:ext cx="205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Avenir Heavy" charset="0"/>
                <a:ea typeface="Avenir Heavy" charset="0"/>
                <a:cs typeface="Avenir Heavy" charset="0"/>
              </a:rPr>
              <a:t>Social acceptability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94" y="1968092"/>
            <a:ext cx="1833924" cy="35959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299" y="2047645"/>
            <a:ext cx="1790939" cy="3567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820" y="2069899"/>
            <a:ext cx="1827370" cy="35411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215883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Usefulness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22764" y="1513738"/>
            <a:ext cx="2053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venir Heavy" charset="0"/>
                <a:ea typeface="Avenir Heavy" charset="0"/>
                <a:cs typeface="Avenir Heavy" charset="0"/>
              </a:rPr>
              <a:t>Glanceability</a:t>
            </a:r>
            <a:endParaRPr lang="en-US" sz="22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18566" y="1166490"/>
            <a:ext cx="1929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venir Heavy" charset="0"/>
                <a:ea typeface="Avenir Heavy" charset="0"/>
                <a:cs typeface="Avenir Heavy" charset="0"/>
              </a:rPr>
              <a:t>Preferred for captions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70197" y="5759763"/>
            <a:ext cx="420326" cy="404262"/>
            <a:chOff x="1242927" y="5404141"/>
            <a:chExt cx="1264733" cy="121639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4027464" y="5691026"/>
            <a:ext cx="302892" cy="5417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3413383" y="5759365"/>
            <a:ext cx="584840" cy="40505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57813" y="5703191"/>
            <a:ext cx="420326" cy="404262"/>
            <a:chOff x="1242927" y="5404141"/>
            <a:chExt cx="1264733" cy="1216397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6115080" y="5634454"/>
            <a:ext cx="302892" cy="5417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5500998" y="5702793"/>
            <a:ext cx="584840" cy="40505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574671" y="5707116"/>
            <a:ext cx="420326" cy="404262"/>
            <a:chOff x="1242927" y="5404141"/>
            <a:chExt cx="1264733" cy="121639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8231938" y="5638380"/>
            <a:ext cx="302892" cy="541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7617856" y="5706718"/>
            <a:ext cx="584840" cy="40505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651815" y="5703191"/>
            <a:ext cx="420326" cy="404262"/>
            <a:chOff x="1242927" y="5404141"/>
            <a:chExt cx="1264733" cy="121639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41"/>
              <a:ext cx="1264733" cy="1216397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10309082" y="5634454"/>
            <a:ext cx="302892" cy="54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3608" r="6856" b="27512"/>
          <a:stretch/>
        </p:blipFill>
        <p:spPr>
          <a:xfrm>
            <a:off x="9695000" y="5702793"/>
            <a:ext cx="584840" cy="40505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24569D5-FF41-4ECA-8059-6E49D0AA871E}"/>
              </a:ext>
            </a:extLst>
          </p:cNvPr>
          <p:cNvSpPr/>
          <p:nvPr/>
        </p:nvSpPr>
        <p:spPr>
          <a:xfrm>
            <a:off x="7781297" y="3234571"/>
            <a:ext cx="321625" cy="2024019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9C7C8E-0BC8-4C99-B443-1D685EAB33CF}"/>
              </a:ext>
            </a:extLst>
          </p:cNvPr>
          <p:cNvSpPr/>
          <p:nvPr/>
        </p:nvSpPr>
        <p:spPr>
          <a:xfrm>
            <a:off x="9904117" y="2288601"/>
            <a:ext cx="321625" cy="2956561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C08F003-50B7-41D7-AD01-91E592E70922}"/>
              </a:ext>
            </a:extLst>
          </p:cNvPr>
          <p:cNvSpPr/>
          <p:nvPr/>
        </p:nvSpPr>
        <p:spPr>
          <a:xfrm>
            <a:off x="8591566" y="2490715"/>
            <a:ext cx="321625" cy="2767875"/>
          </a:xfrm>
          <a:prstGeom prst="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8B3A358-B8EA-4498-A78A-D61903DFFCA2}"/>
              </a:ext>
            </a:extLst>
          </p:cNvPr>
          <p:cNvSpPr/>
          <p:nvPr/>
        </p:nvSpPr>
        <p:spPr>
          <a:xfrm>
            <a:off x="10701165" y="4767579"/>
            <a:ext cx="321625" cy="477583"/>
          </a:xfrm>
          <a:prstGeom prst="rect">
            <a:avLst/>
          </a:prstGeom>
          <a:noFill/>
          <a:ln w="5715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5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4413" y="2585185"/>
            <a:ext cx="5857099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i="1" dirty="0">
                <a:solidFill>
                  <a:srgbClr val="404040"/>
                </a:solidFill>
                <a:latin typeface="Baskerville"/>
                <a:cs typeface="Baskerville"/>
              </a:rPr>
              <a:t>“</a:t>
            </a:r>
            <a:r>
              <a:rPr lang="en-US" sz="3200" dirty="0">
                <a:solidFill>
                  <a:srgbClr val="404040"/>
                </a:solidFill>
                <a:latin typeface="Baskerville"/>
                <a:cs typeface="Baskerville"/>
              </a:rPr>
              <a:t>Disabling hearing loss”</a:t>
            </a:r>
            <a:endParaRPr lang="en-US" sz="2800" dirty="0">
              <a:solidFill>
                <a:srgbClr val="404040"/>
              </a:solidFill>
              <a:latin typeface="Avenir Book" charset="0"/>
              <a:cs typeface="Avenir Book" charset="0"/>
            </a:endParaRPr>
          </a:p>
          <a:p>
            <a:pPr>
              <a:spcAft>
                <a:spcPts val="1000"/>
              </a:spcAft>
            </a:pPr>
            <a:r>
              <a:rPr lang="en-US" sz="40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2%</a:t>
            </a:r>
            <a:r>
              <a:rPr lang="en-US" sz="32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of adults aged 45 to 54</a:t>
            </a:r>
          </a:p>
          <a:p>
            <a:r>
              <a:rPr lang="en-US" sz="40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50%</a:t>
            </a:r>
            <a:r>
              <a:rPr lang="en-US" sz="32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of those 75 and older </a:t>
            </a:r>
            <a:endParaRPr lang="en-US" sz="2800" dirty="0">
              <a:solidFill>
                <a:srgbClr val="40404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88904" y="6398703"/>
            <a:ext cx="8107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[National Institute on Deafness and Other Communication Disorders, 2016]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289" y="2582615"/>
            <a:ext cx="437812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srgbClr val="404040"/>
                </a:solidFill>
                <a:latin typeface="Baskerville"/>
                <a:cs typeface="Baskerville"/>
              </a:rPr>
              <a:t>“Some trouble hearing”</a:t>
            </a:r>
            <a:endParaRPr lang="en-US" sz="6400" dirty="0">
              <a:solidFill>
                <a:srgbClr val="4CACC6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70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15%</a:t>
            </a:r>
            <a:r>
              <a:rPr lang="en-US" sz="3200" dirty="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rPr>
              <a:t> of US adults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209" y="46205"/>
            <a:ext cx="1090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small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background</a:t>
            </a:r>
            <a:endParaRPr lang="en-US" sz="3200" i="1" dirty="0">
              <a:solidFill>
                <a:prstClr val="white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9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2106" y="2107898"/>
            <a:ext cx="4561266" cy="3929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607" y="1584678"/>
            <a:ext cx="1064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92% of 201 wanted haptic </a:t>
            </a:r>
            <a:r>
              <a:rPr lang="en-US" sz="2800" i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and</a:t>
            </a:r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 visual feedback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553" r="28225" b="20415"/>
          <a:stretch/>
        </p:blipFill>
        <p:spPr>
          <a:xfrm>
            <a:off x="8932950" y="3908797"/>
            <a:ext cx="828529" cy="14818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87300" y="3568059"/>
            <a:ext cx="2247530" cy="2252546"/>
            <a:chOff x="2711319" y="4359718"/>
            <a:chExt cx="2247530" cy="22525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r="6856" b="14796"/>
            <a:stretch/>
          </p:blipFill>
          <p:spPr>
            <a:xfrm>
              <a:off x="2711319" y="4359718"/>
              <a:ext cx="2247530" cy="225254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27203">
              <a:off x="3728170" y="5762903"/>
              <a:ext cx="392431" cy="1175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7197" y="4086135"/>
            <a:ext cx="1264733" cy="1216394"/>
            <a:chOff x="1242927" y="5404138"/>
            <a:chExt cx="1264733" cy="1216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0" t="2602" r="9458" b="18136"/>
            <a:stretch/>
          </p:blipFill>
          <p:spPr>
            <a:xfrm>
              <a:off x="1242927" y="5404138"/>
              <a:ext cx="1264733" cy="121639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647729" y="5794219"/>
              <a:ext cx="416460" cy="343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70607" y="2265614"/>
            <a:ext cx="11182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Most common ideal setup involved </a:t>
            </a:r>
            <a:r>
              <a:rPr lang="en-US" sz="2800" i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two </a:t>
            </a:r>
            <a:r>
              <a:rPr lang="en-US" sz="28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devices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0607" y="640540"/>
            <a:ext cx="5806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Envisioning an ideal setup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47596" y="3427791"/>
            <a:ext cx="1603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Heavy" charset="0"/>
                <a:ea typeface="Avenir Heavy" charset="0"/>
                <a:cs typeface="Avenir Heavy" charset="0"/>
              </a:rPr>
              <a:t>Haptic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90884" y="3427792"/>
            <a:ext cx="1315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venir Heavy" charset="0"/>
                <a:ea typeface="Avenir Heavy" charset="0"/>
                <a:cs typeface="Avenir Heavy" charset="0"/>
              </a:rPr>
              <a:t>Visual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4593" y="5465427"/>
            <a:ext cx="161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Smartwatch</a:t>
            </a:r>
          </a:p>
          <a:p>
            <a:pPr algn="ctr"/>
            <a:r>
              <a:rPr lang="en-US" sz="2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(66% of 201)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7229" y="5465427"/>
            <a:ext cx="161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HMD</a:t>
            </a:r>
          </a:p>
          <a:p>
            <a:pPr algn="ctr"/>
            <a:r>
              <a:rPr lang="en-US" sz="2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(41% of 201)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19117" y="5465427"/>
            <a:ext cx="161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Smartphone</a:t>
            </a:r>
          </a:p>
          <a:p>
            <a:pPr algn="ctr"/>
            <a:r>
              <a:rPr lang="en-US" sz="2000" dirty="0">
                <a:solidFill>
                  <a:srgbClr val="FFFFFF">
                    <a:lumMod val="6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(39% of 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60" y="1516891"/>
            <a:ext cx="9543288" cy="351967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518066" y="1308132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60274" y="4793446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8598" y="153470"/>
            <a:ext cx="722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Utility across social contexts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7046" y="5454743"/>
            <a:ext cx="112933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Most participants “strongly” agreed would be useful across all contexts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  <a:r>
              <a:rPr lang="mr-IN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except possibly for people who prefer sign language with family/friends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Significant main and interaction effects with 2-way ANOVA with ART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17055" y="4722966"/>
            <a:ext cx="1014437" cy="617477"/>
            <a:chOff x="2219875" y="4912450"/>
            <a:chExt cx="1014437" cy="617477"/>
          </a:xfrm>
        </p:grpSpPr>
        <p:sp>
          <p:nvSpPr>
            <p:cNvPr id="11" name="TextBox 10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40820" y="4722966"/>
            <a:ext cx="1014437" cy="617477"/>
            <a:chOff x="2219875" y="4912450"/>
            <a:chExt cx="1014437" cy="617477"/>
          </a:xfrm>
        </p:grpSpPr>
        <p:sp>
          <p:nvSpPr>
            <p:cNvPr id="20" name="TextBox 19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64585" y="4722966"/>
            <a:ext cx="1014437" cy="617477"/>
            <a:chOff x="2219875" y="4912450"/>
            <a:chExt cx="1014437" cy="617477"/>
          </a:xfrm>
        </p:grpSpPr>
        <p:sp>
          <p:nvSpPr>
            <p:cNvPr id="24" name="TextBox 23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88349" y="4722966"/>
            <a:ext cx="1014437" cy="617477"/>
            <a:chOff x="2219875" y="4912450"/>
            <a:chExt cx="1014437" cy="617477"/>
          </a:xfrm>
        </p:grpSpPr>
        <p:sp>
          <p:nvSpPr>
            <p:cNvPr id="28" name="TextBox 27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93318" y="1091903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Alone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84152" y="829328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Family/</a:t>
            </a:r>
          </a:p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friends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1774" y="1094010"/>
            <a:ext cx="95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Work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98166" y="107352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Strangers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83003" y="1568036"/>
            <a:ext cx="519254" cy="3652638"/>
          </a:xfrm>
          <a:prstGeom prst="roundRect">
            <a:avLst/>
          </a:prstGeom>
          <a:noFill/>
          <a:ln w="571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0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1" grpId="0" animBg="1"/>
      <p:bldP spid="32" grpId="0"/>
      <p:bldP spid="33" grpId="0"/>
      <p:bldP spid="34" grpId="0"/>
      <p:bldP spid="35" grpId="0"/>
      <p:bldP spid="6" grpId="0" animBg="1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8598" y="258400"/>
            <a:ext cx="722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Utility across social contexts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5582" y="880017"/>
            <a:ext cx="102414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Most participants “strongly” agreed would be useful across all contexts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63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540"/>
          <a:stretch/>
        </p:blipFill>
        <p:spPr>
          <a:xfrm>
            <a:off x="1303020" y="1648918"/>
            <a:ext cx="9579450" cy="351078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426626" y="1373267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368834" y="4881441"/>
            <a:ext cx="5631589" cy="25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5511" y="264145"/>
            <a:ext cx="1046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Socially acceptability across different contexts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5511" y="5414969"/>
            <a:ext cx="112933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Most “somewhat” or “strongly” agreed would be acceptable across all contexts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Context significantly impacted social acceptability (main effect ANOVA with ART)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	</a:t>
            </a:r>
            <a:r>
              <a:rPr lang="mr-IN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social acceptability lower with strangers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25615" y="4810961"/>
            <a:ext cx="1014437" cy="617477"/>
            <a:chOff x="2219875" y="4912450"/>
            <a:chExt cx="1014437" cy="617477"/>
          </a:xfrm>
        </p:grpSpPr>
        <p:sp>
          <p:nvSpPr>
            <p:cNvPr id="11" name="TextBox 10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49380" y="4810961"/>
            <a:ext cx="1014437" cy="617477"/>
            <a:chOff x="2219875" y="4912450"/>
            <a:chExt cx="1014437" cy="617477"/>
          </a:xfrm>
        </p:grpSpPr>
        <p:sp>
          <p:nvSpPr>
            <p:cNvPr id="20" name="TextBox 19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73145" y="4810961"/>
            <a:ext cx="1014437" cy="617477"/>
            <a:chOff x="2219875" y="4912450"/>
            <a:chExt cx="1014437" cy="617477"/>
          </a:xfrm>
        </p:grpSpPr>
        <p:sp>
          <p:nvSpPr>
            <p:cNvPr id="24" name="TextBox 23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96909" y="4810961"/>
            <a:ext cx="1014437" cy="617477"/>
            <a:chOff x="2219875" y="4912450"/>
            <a:chExt cx="1014437" cy="617477"/>
          </a:xfrm>
        </p:grpSpPr>
        <p:sp>
          <p:nvSpPr>
            <p:cNvPr id="28" name="TextBox 27"/>
            <p:cNvSpPr txBox="1"/>
            <p:nvPr/>
          </p:nvSpPr>
          <p:spPr>
            <a:xfrm rot="18399350">
              <a:off x="2099649" y="5040452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Oral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8399350">
              <a:off x="2418355" y="5051912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Both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8399350">
              <a:off x="2771525" y="5043043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venir Book" charset="0"/>
                  <a:ea typeface="Avenir Book" charset="0"/>
                  <a:cs typeface="Avenir Book" charset="0"/>
                </a:rPr>
                <a:t>Sign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01878" y="1142423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Alone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712" y="879848"/>
            <a:ext cx="123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Family/</a:t>
            </a:r>
          </a:p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friends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90334" y="1134285"/>
            <a:ext cx="95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Work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06726" y="113428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venir Heavy" charset="0"/>
                <a:ea typeface="Avenir Heavy" charset="0"/>
                <a:cs typeface="Avenir Heavy" charset="0"/>
              </a:rPr>
              <a:t>Strangers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35574" y="2776930"/>
            <a:ext cx="4611533" cy="617220"/>
          </a:xfrm>
          <a:prstGeom prst="straightConnector1">
            <a:avLst/>
          </a:prstGeom>
          <a:ln w="825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263541" y="6519446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=201)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7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1" grpId="0" animBg="1"/>
      <p:bldP spid="32" grpId="0"/>
      <p:bldP spid="33" grpId="0"/>
      <p:bldP spid="34" grpId="0"/>
      <p:bldP spid="35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7178" y="336350"/>
            <a:ext cx="1138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Would social context </a:t>
            </a:r>
            <a:r>
              <a:rPr lang="en-US"/>
              <a:t>impact willingness to use</a:t>
            </a:r>
            <a:r>
              <a:rPr lang="en-US" dirty="0"/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178" y="1142701"/>
            <a:ext cx="2488182" cy="1641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rPr>
              <a:t>50% said YES</a:t>
            </a:r>
          </a:p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rPr>
              <a:t>31% said NO</a:t>
            </a:r>
          </a:p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charset="0"/>
                <a:ea typeface="Lato" charset="0"/>
                <a:cs typeface="Lato" charset="0"/>
              </a:rPr>
              <a:t>Others unsure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6160" y="1142701"/>
            <a:ext cx="82067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“Most definitely. I would feel the need to explain why I have the device when I’m around someone I don’t know”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(P58, male, age 46, sign and oral communication)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6160" y="4403882"/>
            <a:ext cx="8206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“Being a member of Deaf Culture, I would’ve thought that it’d be considered rude if I am to place sounds above visual cues available to everyone. With Hearing people, I think they’d insist on sounds being available to me.”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(P95, female, age 29, prefers sign language)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66160" y="2588626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“Might not need as much with friends and family. May need more in work meetings, and most in unfamiliar situations, such as running errands, traveling.”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P164 (male, 45, oral communication)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3190" y="5283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240" y="5355001"/>
            <a:ext cx="7178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US" sz="6000" b="1" dirty="0">
                <a:solidFill>
                  <a:srgbClr val="FFFFFF"/>
                </a:solidFill>
                <a:latin typeface="Avenir Heavy" charset="0"/>
                <a:ea typeface="Avenir Heavy" charset="0"/>
                <a:cs typeface="Avenir Heavy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79503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" y="1639757"/>
            <a:ext cx="2933700" cy="604781"/>
          </a:xfr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Takeaways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9040" y="1639757"/>
            <a:ext cx="786384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High interest in sound awareness, modulated by communication preference</a:t>
            </a:r>
          </a:p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Support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Heavy" charset="0"/>
                <a:cs typeface="Avenir Heavy" charset="0"/>
              </a:rPr>
              <a:t>both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 visual and haptic feedback, possibly even on two devices: smartwatch + HMD or smartphone</a:t>
            </a:r>
          </a:p>
          <a:p>
            <a:pPr>
              <a:spcAft>
                <a:spcPts val="24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Avenir Book" charset="0"/>
                <a:cs typeface="Avenir Book" charset="0"/>
              </a:rPr>
              <a:t>Social context affects perceived usefulness and comfort with using a sound awareness device</a:t>
            </a:r>
          </a:p>
          <a:p>
            <a:pPr>
              <a:spcAft>
                <a:spcPts val="2400"/>
              </a:spcAft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enir Book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6634" y="807657"/>
            <a:ext cx="10255405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Deaf and Hard-of-hearing Individuals’ Preferences for Wearable and Mobile Sound Awareness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33" y="2886561"/>
            <a:ext cx="9726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Leah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Findlater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Bonnie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Chinh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2400" b="1" dirty="0" err="1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Dhruv</a:t>
            </a:r>
            <a:r>
              <a:rPr lang="en-US" sz="2400" b="1" dirty="0">
                <a:solidFill>
                  <a:srgbClr val="6CADD5"/>
                </a:solidFill>
                <a:latin typeface="Avenir Heavy" charset="0"/>
                <a:ea typeface="Avenir Heavy" charset="0"/>
                <a:cs typeface="Avenir Heavy" charset="0"/>
              </a:rPr>
              <a:t> Jain (DJ)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Jon Froehlich, Raja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Kushalnagar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, Angela Lin.</a:t>
            </a:r>
          </a:p>
        </p:txBody>
      </p:sp>
      <p:pic>
        <p:nvPicPr>
          <p:cNvPr id="13" name="Picture 2" descr="Image result for Google  research faculty award">
            <a:extLst>
              <a:ext uri="{FF2B5EF4-FFF2-40B4-BE49-F238E27FC236}">
                <a16:creationId xmlns:a16="http://schemas.microsoft.com/office/drawing/2014/main" id="{A431B493-6A8D-476B-B0D0-7633E6C7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9" y="4211642"/>
            <a:ext cx="3884766" cy="20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NSF award">
            <a:extLst>
              <a:ext uri="{FF2B5EF4-FFF2-40B4-BE49-F238E27FC236}">
                <a16:creationId xmlns:a16="http://schemas.microsoft.com/office/drawing/2014/main" id="{35BF28F1-E471-4F63-8B1E-EAF3F05E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77" y="4552795"/>
            <a:ext cx="1205388" cy="12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3F5E3AEA-AC46-4333-AF73-FFF210C7D38D}"/>
              </a:ext>
            </a:extLst>
          </p:cNvPr>
          <p:cNvSpPr txBox="1">
            <a:spLocks/>
          </p:cNvSpPr>
          <p:nvPr/>
        </p:nvSpPr>
        <p:spPr>
          <a:xfrm>
            <a:off x="486634" y="4163058"/>
            <a:ext cx="8437562" cy="5595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6CADD5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Sponsors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srgbClr val="6CADD5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0744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8997" y="2597961"/>
            <a:ext cx="797849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Safety-critical sounds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34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Mundane yet useful sounds</a:t>
            </a:r>
            <a:endParaRPr lang="en-US" sz="3400" dirty="0">
              <a:solidFill>
                <a:srgbClr val="404040"/>
              </a:solidFill>
              <a:latin typeface="Avenir Book" charset="0"/>
              <a:cs typeface="Avenir Book" charset="0"/>
            </a:endParaRP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3400" dirty="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rPr>
              <a:t>Social interactions with hearing people</a:t>
            </a:r>
            <a:endParaRPr lang="en-US" sz="3400" dirty="0">
              <a:solidFill>
                <a:srgbClr val="40404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972" y="1569304"/>
            <a:ext cx="1140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4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Baskerville" charset="0"/>
                <a:ea typeface="Baskerville" charset="0"/>
                <a:cs typeface="Baskerville" charset="0"/>
              </a:rPr>
              <a:t>Sound awareness has wide-ranging impacts</a:t>
            </a:r>
            <a:r>
              <a:rPr lang="mr-IN" sz="4000" i="1" dirty="0">
                <a:solidFill>
                  <a:srgbClr val="000000">
                    <a:lumMod val="75000"/>
                    <a:lumOff val="25000"/>
                  </a:srgbClr>
                </a:solidFill>
                <a:latin typeface="Baskerville" charset="0"/>
                <a:ea typeface="Baskerville" charset="0"/>
                <a:cs typeface="Baskerville" charset="0"/>
              </a:rPr>
              <a:t>…</a:t>
            </a:r>
            <a:endParaRPr lang="en-US" sz="4000" i="1" dirty="0">
              <a:solidFill>
                <a:srgbClr val="000000">
                  <a:lumMod val="75000"/>
                  <a:lumOff val="25000"/>
                </a:srgbClr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07812" y="6488668"/>
            <a:ext cx="7071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[Matthews et al.,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Behaviour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charset="0"/>
                <a:ea typeface="Avenir Book" charset="0"/>
                <a:cs typeface="Avenir Book" charset="0"/>
              </a:rPr>
              <a:t> and Information Technology, 2006]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6"/>
          <a:stretch/>
        </p:blipFill>
        <p:spPr>
          <a:xfrm>
            <a:off x="938236" y="2527206"/>
            <a:ext cx="709823" cy="596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9"/>
          <a:stretch/>
        </p:blipFill>
        <p:spPr>
          <a:xfrm>
            <a:off x="956696" y="3464245"/>
            <a:ext cx="672903" cy="584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 b="28296"/>
          <a:stretch/>
        </p:blipFill>
        <p:spPr>
          <a:xfrm>
            <a:off x="902802" y="4408984"/>
            <a:ext cx="780690" cy="4603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58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77111" y="4080754"/>
            <a:ext cx="10788695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Can improve sound and speech recognition</a:t>
            </a:r>
          </a:p>
          <a:p>
            <a:pPr>
              <a:spcAft>
                <a:spcPts val="1600"/>
              </a:spcAft>
            </a:pPr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Do not eliminate hearing loss</a:t>
            </a:r>
          </a:p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Success varies</a:t>
            </a:r>
          </a:p>
          <a:p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(e.g., based on hearing loss level, linguistic abilities, training)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58403" y="1378744"/>
            <a:ext cx="6976148" cy="2545682"/>
            <a:chOff x="806876" y="1760549"/>
            <a:chExt cx="7375230" cy="26913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47"/>
            <a:stretch/>
          </p:blipFill>
          <p:spPr>
            <a:xfrm>
              <a:off x="806876" y="1760549"/>
              <a:ext cx="3336905" cy="26913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7" b="19347"/>
            <a:stretch/>
          </p:blipFill>
          <p:spPr>
            <a:xfrm>
              <a:off x="4838064" y="1760549"/>
              <a:ext cx="3344042" cy="2691311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2429966" y="753403"/>
            <a:ext cx="3813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"/>
                <a:cs typeface="Baskerville"/>
              </a:rPr>
              <a:t>Hearing</a:t>
            </a:r>
            <a:r>
              <a:rPr lang="en-US" sz="3600" i="1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"/>
                <a:cs typeface="Baskerville"/>
              </a:rPr>
              <a:t> aids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43101" y="753403"/>
            <a:ext cx="381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prstClr val="black">
                    <a:lumMod val="75000"/>
                    <a:lumOff val="25000"/>
                  </a:prstClr>
                </a:solidFill>
                <a:latin typeface="Baskerville"/>
                <a:cs typeface="Baskerville"/>
              </a:rPr>
              <a:t>Cochlear implants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26277" y="6471608"/>
            <a:ext cx="8939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0000">
                    <a:lumMod val="50000"/>
                    <a:lumOff val="50000"/>
                  </a:srgbClr>
                </a:solidFill>
                <a:latin typeface="Avenir Book" charset="0"/>
                <a:ea typeface="Avenir Book" charset="0"/>
                <a:cs typeface="Avenir Book" charset="0"/>
              </a:rPr>
              <a:t>[Dillon, 2008; NIDCD, 2014]</a:t>
            </a:r>
          </a:p>
        </p:txBody>
      </p:sp>
      <p:sp>
        <p:nvSpPr>
          <p:cNvPr id="6" name="Oval 5"/>
          <p:cNvSpPr/>
          <p:nvPr/>
        </p:nvSpPr>
        <p:spPr>
          <a:xfrm>
            <a:off x="611809" y="5496520"/>
            <a:ext cx="420624" cy="417111"/>
          </a:xfrm>
          <a:prstGeom prst="ellipse">
            <a:avLst/>
          </a:prstGeom>
          <a:noFill/>
          <a:ln w="38100">
            <a:solidFill>
              <a:srgbClr val="4C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ACC6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809" y="4838626"/>
            <a:ext cx="420624" cy="417111"/>
          </a:xfrm>
          <a:prstGeom prst="ellipse">
            <a:avLst/>
          </a:prstGeom>
          <a:noFill/>
          <a:ln w="38100">
            <a:solidFill>
              <a:srgbClr val="4C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ACC6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1809" y="4139735"/>
            <a:ext cx="420624" cy="417111"/>
          </a:xfrm>
          <a:prstGeom prst="ellipse">
            <a:avLst/>
          </a:prstGeom>
          <a:noFill/>
          <a:ln w="38100">
            <a:solidFill>
              <a:srgbClr val="4C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ACC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9601" y="54475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r-IN" sz="2800" b="1" dirty="0">
                <a:solidFill>
                  <a:srgbClr val="4CACC6"/>
                </a:solidFill>
                <a:latin typeface="Avenir Black" charset="0"/>
                <a:ea typeface="Avenir Black" charset="0"/>
                <a:cs typeface="Avenir Black" charset="0"/>
              </a:rPr>
              <a:t>–</a:t>
            </a:r>
            <a:endParaRPr lang="en-US" sz="2800" b="1" dirty="0">
              <a:solidFill>
                <a:srgbClr val="4CACC6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9601" y="47862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r-IN" sz="2800" b="1" dirty="0">
                <a:solidFill>
                  <a:srgbClr val="4CACC6"/>
                </a:solidFill>
                <a:latin typeface="Avenir Black" charset="0"/>
                <a:ea typeface="Avenir Black" charset="0"/>
                <a:cs typeface="Avenir Black" charset="0"/>
              </a:rPr>
              <a:t>–</a:t>
            </a:r>
            <a:endParaRPr lang="en-US" sz="2800" b="1" dirty="0">
              <a:solidFill>
                <a:srgbClr val="4CACC6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791" y="409765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CACC6"/>
                </a:solidFill>
                <a:latin typeface="Avenir Black" charset="0"/>
                <a:ea typeface="Avenir Black" charset="0"/>
                <a:cs typeface="Avenir Black" charset="0"/>
              </a:rPr>
              <a:t>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7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1972" y="2162624"/>
            <a:ext cx="11400028" cy="2446810"/>
            <a:chOff x="791972" y="1640642"/>
            <a:chExt cx="11400028" cy="2446810"/>
          </a:xfrm>
        </p:grpSpPr>
        <p:sp>
          <p:nvSpPr>
            <p:cNvPr id="2" name="Rectangle 1"/>
            <p:cNvSpPr/>
            <p:nvPr/>
          </p:nvSpPr>
          <p:spPr>
            <a:xfrm>
              <a:off x="791972" y="2425459"/>
              <a:ext cx="9483404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Always-available, private, and unobtrusive </a:t>
              </a:r>
              <a:r>
                <a:rPr lang="en-US" sz="3400" dirty="0">
                  <a:solidFill>
                    <a:srgbClr val="4CACC6"/>
                  </a:solidFill>
                  <a:latin typeface="Avenir Book" charset="0"/>
                  <a:ea typeface="Avenir Book" charset="0"/>
                  <a:cs typeface="Avenir Book" charset="0"/>
                </a:rPr>
                <a:t>sound sensing and feedback </a:t>
              </a:r>
              <a:r>
                <a:rPr lang="en-US" sz="3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that augments the user’s existing sound awareness strategies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1972" y="1640642"/>
              <a:ext cx="11400028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43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rPr>
                <a:t>Our goal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22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1972" y="3037381"/>
            <a:ext cx="948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What interest do deaf and hard of hearing users have in sound awareness?</a:t>
            </a:r>
          </a:p>
        </p:txBody>
      </p:sp>
      <p:sp>
        <p:nvSpPr>
          <p:cNvPr id="8" name="Rectangle 7"/>
          <p:cNvSpPr/>
          <p:nvPr/>
        </p:nvSpPr>
        <p:spPr>
          <a:xfrm>
            <a:off x="791972" y="4160965"/>
            <a:ext cx="948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dirty="0">
                <a:latin typeface="Avenir Book" charset="0"/>
                <a:ea typeface="Avenir Book" charset="0"/>
                <a:cs typeface="Avenir Book" charset="0"/>
              </a:rPr>
              <a:t>What information do they want and how would they want it conveyed?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199" y="2140139"/>
            <a:ext cx="1140002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4300" i="1" dirty="0">
                <a:solidFill>
                  <a:srgbClr val="4CACC6"/>
                </a:solidFill>
                <a:latin typeface="Baskerville" charset="0"/>
                <a:ea typeface="Baskerville" charset="0"/>
                <a:cs typeface="Baskerville" charset="0"/>
              </a:rPr>
              <a:t>But how do we get there?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728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573" y="1509282"/>
            <a:ext cx="4505015" cy="338097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19950" y="1244169"/>
            <a:ext cx="6753478" cy="3893820"/>
            <a:chOff x="939622" y="1181100"/>
            <a:chExt cx="6753478" cy="38938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3931" y="2459056"/>
              <a:ext cx="963115" cy="725223"/>
            </a:xfrm>
            <a:prstGeom prst="rect">
              <a:avLst/>
            </a:prstGeom>
            <a:scene3d>
              <a:camera prst="orthographicFront">
                <a:rot lat="0" lon="0" rev="480000"/>
              </a:camera>
              <a:lightRig rig="threePt" dir="t"/>
            </a:scene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2172" y="1446213"/>
              <a:ext cx="4510321" cy="339626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722493" y="1446213"/>
              <a:ext cx="1462996" cy="882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2493" y="3263057"/>
              <a:ext cx="1541773" cy="15641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6677879" y="2328989"/>
              <a:ext cx="1015221" cy="934067"/>
            </a:xfrm>
            <a:prstGeom prst="roundRect">
              <a:avLst/>
            </a:prstGeom>
            <a:solidFill>
              <a:schemeClr val="bg1">
                <a:lumMod val="85000"/>
                <a:alpha val="50000"/>
              </a:schemeClr>
            </a:solidFill>
            <a:ln w="25400">
              <a:solidFill>
                <a:schemeClr val="bg1">
                  <a:lumMod val="75000"/>
                </a:schemeClr>
              </a:solidFill>
            </a:ln>
            <a:effectLst/>
            <a:scene3d>
              <a:camera prst="orthographicFront">
                <a:rot lat="0" lon="0" rev="48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egoe UI Light"/>
                <a:cs typeface="Segoe UI Light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39622" y="1181100"/>
              <a:ext cx="5029267" cy="38938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  <a:alpha val="30000"/>
              </a:schemeClr>
            </a:solidFill>
            <a:ln w="25400">
              <a:solidFill>
                <a:schemeClr val="bg1">
                  <a:lumMod val="9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Segoe UI Light"/>
                <a:cs typeface="Segoe UI Light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696877" y="6418375"/>
            <a:ext cx="7495123" cy="38452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bg1"/>
            </a:solidFill>
          </a:ln>
        </p:spPr>
        <p:txBody>
          <a:bodyPr wrap="none" lIns="91246" tIns="45718" rIns="91246" bIns="91246">
            <a:spAutoFit/>
          </a:bodyPr>
          <a:lstStyle/>
          <a:p>
            <a:pPr algn="r" defTabSz="91220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[Ho-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Ching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et al., CHI ‘03; Matthews et al., BIT ‘04; Matthews et al., ASSETS ‘05 ]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07" y="426640"/>
            <a:ext cx="867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rPr>
              <a:t>Early work on sound awareness needs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073A9-77E1-4A37-B788-EBAFD3DC7C76}"/>
              </a:ext>
            </a:extLst>
          </p:cNvPr>
          <p:cNvSpPr txBox="1"/>
          <p:nvPr/>
        </p:nvSpPr>
        <p:spPr>
          <a:xfrm>
            <a:off x="1126801" y="5551201"/>
            <a:ext cx="7751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Also investigated which sounds are desired by DHH individuals.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6522D0-6089-485A-9819-B1001011262D}"/>
              </a:ext>
            </a:extLst>
          </p:cNvPr>
          <p:cNvSpPr txBox="1"/>
          <p:nvPr/>
        </p:nvSpPr>
        <p:spPr>
          <a:xfrm>
            <a:off x="1126801" y="5072383"/>
            <a:ext cx="8336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Sounds occurred around the room and were visualized on this display.</a:t>
            </a:r>
          </a:p>
        </p:txBody>
      </p:sp>
    </p:spTree>
    <p:extLst>
      <p:ext uri="{BB962C8B-B14F-4D97-AF65-F5344CB8AC3E}">
        <p14:creationId xmlns:p14="http://schemas.microsoft.com/office/powerpoint/2010/main" val="2651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943" y="409508"/>
            <a:ext cx="11574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4CACC6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More recent trend: mobile and wearable approaches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74" t="14163" r="3943" b="32757"/>
          <a:stretch/>
        </p:blipFill>
        <p:spPr>
          <a:xfrm>
            <a:off x="480804" y="1209271"/>
            <a:ext cx="4356700" cy="1466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64244" y="1606000"/>
            <a:ext cx="5046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Wrist-worn “Sound Compass”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e.g.,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Kaneko et al., IEEE SMC ‘13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1" t="23563" r="34469" b="48132"/>
          <a:stretch/>
        </p:blipFill>
        <p:spPr>
          <a:xfrm>
            <a:off x="480804" y="4392742"/>
            <a:ext cx="4356699" cy="1420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03" y="2805568"/>
            <a:ext cx="4356700" cy="14569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64244" y="3125609"/>
            <a:ext cx="5046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Smartphone-based detection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e.g.,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Bragg et al., ASSETS 2016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4244" y="4713798"/>
            <a:ext cx="58888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Localization on a head-mounted display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e.g.,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cs typeface="Avenir Book"/>
              </a:rPr>
              <a:t> Jain et al., CHI 2015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30787" y="128358"/>
            <a:ext cx="186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22E466-F378-48D0-9784-3A8967B7A4EF}"/>
              </a:ext>
            </a:extLst>
          </p:cNvPr>
          <p:cNvSpPr txBox="1"/>
          <p:nvPr/>
        </p:nvSpPr>
        <p:spPr>
          <a:xfrm>
            <a:off x="1137271" y="6084595"/>
            <a:ext cx="1005127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>
                <a:solidFill>
                  <a:srgbClr val="4CACC6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These studies tend to be qualitative and have not examined social acceptability. </a:t>
            </a:r>
          </a:p>
        </p:txBody>
      </p:sp>
    </p:spTree>
    <p:extLst>
      <p:ext uri="{BB962C8B-B14F-4D97-AF65-F5344CB8AC3E}">
        <p14:creationId xmlns:p14="http://schemas.microsoft.com/office/powerpoint/2010/main" val="11052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2.8|21.8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CABC5"/>
      </a:accent5>
      <a:accent6>
        <a:srgbClr val="FE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3417</Words>
  <Application>Microsoft Office PowerPoint</Application>
  <PresentationFormat>Widescreen</PresentationFormat>
  <Paragraphs>430</Paragraphs>
  <Slides>37</Slides>
  <Notes>37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Findlater</dc:creator>
  <cp:lastModifiedBy>Dhruv Jain</cp:lastModifiedBy>
  <cp:revision>156</cp:revision>
  <dcterms:created xsi:type="dcterms:W3CDTF">2019-04-18T23:45:09Z</dcterms:created>
  <dcterms:modified xsi:type="dcterms:W3CDTF">2020-10-18T01:19:00Z</dcterms:modified>
</cp:coreProperties>
</file>