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58" r:id="rId3"/>
    <p:sldMasterId id="2147483801" r:id="rId4"/>
  </p:sldMasterIdLst>
  <p:notesMasterIdLst>
    <p:notesMasterId r:id="rId104"/>
  </p:notesMasterIdLst>
  <p:sldIdLst>
    <p:sldId id="1126" r:id="rId5"/>
    <p:sldId id="1127" r:id="rId6"/>
    <p:sldId id="1125" r:id="rId7"/>
    <p:sldId id="1101" r:id="rId8"/>
    <p:sldId id="1029" r:id="rId9"/>
    <p:sldId id="1102" r:id="rId10"/>
    <p:sldId id="1032" r:id="rId11"/>
    <p:sldId id="1085" r:id="rId12"/>
    <p:sldId id="1086" r:id="rId13"/>
    <p:sldId id="1129" r:id="rId14"/>
    <p:sldId id="1130" r:id="rId15"/>
    <p:sldId id="1131" r:id="rId16"/>
    <p:sldId id="1084" r:id="rId17"/>
    <p:sldId id="1133" r:id="rId18"/>
    <p:sldId id="1060" r:id="rId19"/>
    <p:sldId id="1135" r:id="rId20"/>
    <p:sldId id="1136" r:id="rId21"/>
    <p:sldId id="1067" r:id="rId22"/>
    <p:sldId id="1065" r:id="rId23"/>
    <p:sldId id="1138" r:id="rId24"/>
    <p:sldId id="1139" r:id="rId25"/>
    <p:sldId id="1140" r:id="rId26"/>
    <p:sldId id="1035" r:id="rId27"/>
    <p:sldId id="1142" r:id="rId28"/>
    <p:sldId id="1143" r:id="rId29"/>
    <p:sldId id="1144" r:id="rId30"/>
    <p:sldId id="1145" r:id="rId31"/>
    <p:sldId id="1146" r:id="rId32"/>
    <p:sldId id="1036" r:id="rId33"/>
    <p:sldId id="1148" r:id="rId34"/>
    <p:sldId id="1149" r:id="rId35"/>
    <p:sldId id="1079" r:id="rId36"/>
    <p:sldId id="1151" r:id="rId37"/>
    <p:sldId id="1152" r:id="rId38"/>
    <p:sldId id="1038" r:id="rId39"/>
    <p:sldId id="1154" r:id="rId40"/>
    <p:sldId id="1155" r:id="rId41"/>
    <p:sldId id="1156" r:id="rId42"/>
    <p:sldId id="1018" r:id="rId43"/>
    <p:sldId id="1017" r:id="rId44"/>
    <p:sldId id="1011" r:id="rId45"/>
    <p:sldId id="1158" r:id="rId46"/>
    <p:sldId id="1159" r:id="rId47"/>
    <p:sldId id="1103" r:id="rId48"/>
    <p:sldId id="1105" r:id="rId49"/>
    <p:sldId id="1104" r:id="rId50"/>
    <p:sldId id="1088" r:id="rId51"/>
    <p:sldId id="1010" r:id="rId52"/>
    <p:sldId id="1113" r:id="rId53"/>
    <p:sldId id="1114" r:id="rId54"/>
    <p:sldId id="1108" r:id="rId55"/>
    <p:sldId id="1161" r:id="rId56"/>
    <p:sldId id="1091" r:id="rId57"/>
    <p:sldId id="1115" r:id="rId58"/>
    <p:sldId id="1116" r:id="rId59"/>
    <p:sldId id="1109" r:id="rId60"/>
    <p:sldId id="1163" r:id="rId61"/>
    <p:sldId id="1117" r:id="rId62"/>
    <p:sldId id="1165" r:id="rId63"/>
    <p:sldId id="1124" r:id="rId64"/>
    <p:sldId id="1097" r:id="rId65"/>
    <p:sldId id="1167" r:id="rId66"/>
    <p:sldId id="1118" r:id="rId67"/>
    <p:sldId id="1119" r:id="rId68"/>
    <p:sldId id="1110" r:id="rId69"/>
    <p:sldId id="1169" r:id="rId70"/>
    <p:sldId id="1111" r:id="rId71"/>
    <p:sldId id="1171" r:id="rId72"/>
    <p:sldId id="1172" r:id="rId73"/>
    <p:sldId id="1120" r:id="rId74"/>
    <p:sldId id="1121" r:id="rId75"/>
    <p:sldId id="1099" r:id="rId76"/>
    <p:sldId id="1174" r:id="rId77"/>
    <p:sldId id="1175" r:id="rId78"/>
    <p:sldId id="1123" r:id="rId79"/>
    <p:sldId id="1112" r:id="rId80"/>
    <p:sldId id="1069" r:id="rId81"/>
    <p:sldId id="1177" r:id="rId82"/>
    <p:sldId id="1178" r:id="rId83"/>
    <p:sldId id="1078" r:id="rId84"/>
    <p:sldId id="1180" r:id="rId85"/>
    <p:sldId id="1181" r:id="rId86"/>
    <p:sldId id="1182" r:id="rId87"/>
    <p:sldId id="1080" r:id="rId88"/>
    <p:sldId id="1184" r:id="rId89"/>
    <p:sldId id="1185" r:id="rId90"/>
    <p:sldId id="1186" r:id="rId91"/>
    <p:sldId id="1187" r:id="rId92"/>
    <p:sldId id="1071" r:id="rId93"/>
    <p:sldId id="1189" r:id="rId94"/>
    <p:sldId id="1190" r:id="rId95"/>
    <p:sldId id="1191" r:id="rId96"/>
    <p:sldId id="1192" r:id="rId97"/>
    <p:sldId id="1193" r:id="rId98"/>
    <p:sldId id="1073" r:id="rId99"/>
    <p:sldId id="1195" r:id="rId100"/>
    <p:sldId id="1196" r:id="rId101"/>
    <p:sldId id="991" r:id="rId102"/>
    <p:sldId id="996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5CF4890-AB3E-4736-B915-4D9792768F33}">
          <p14:sldIdLst>
            <p14:sldId id="1126"/>
            <p14:sldId id="1127"/>
            <p14:sldId id="1125"/>
            <p14:sldId id="1101"/>
            <p14:sldId id="1029"/>
            <p14:sldId id="1102"/>
            <p14:sldId id="1032"/>
            <p14:sldId id="1085"/>
            <p14:sldId id="1086"/>
            <p14:sldId id="1129"/>
            <p14:sldId id="1130"/>
            <p14:sldId id="1131"/>
            <p14:sldId id="1084"/>
            <p14:sldId id="1133"/>
            <p14:sldId id="1060"/>
            <p14:sldId id="1135"/>
            <p14:sldId id="1136"/>
            <p14:sldId id="1067"/>
            <p14:sldId id="1065"/>
            <p14:sldId id="1138"/>
            <p14:sldId id="1139"/>
            <p14:sldId id="1140"/>
            <p14:sldId id="1035"/>
            <p14:sldId id="1142"/>
            <p14:sldId id="1143"/>
            <p14:sldId id="1144"/>
            <p14:sldId id="1145"/>
            <p14:sldId id="1146"/>
            <p14:sldId id="1036"/>
            <p14:sldId id="1148"/>
            <p14:sldId id="1149"/>
            <p14:sldId id="1079"/>
            <p14:sldId id="1151"/>
            <p14:sldId id="1152"/>
            <p14:sldId id="1038"/>
            <p14:sldId id="1154"/>
            <p14:sldId id="1155"/>
            <p14:sldId id="1156"/>
            <p14:sldId id="1018"/>
            <p14:sldId id="1017"/>
            <p14:sldId id="1011"/>
            <p14:sldId id="1158"/>
            <p14:sldId id="1159"/>
            <p14:sldId id="1103"/>
            <p14:sldId id="1105"/>
            <p14:sldId id="1104"/>
            <p14:sldId id="1088"/>
            <p14:sldId id="1010"/>
            <p14:sldId id="1113"/>
            <p14:sldId id="1114"/>
            <p14:sldId id="1108"/>
            <p14:sldId id="1161"/>
            <p14:sldId id="1091"/>
            <p14:sldId id="1115"/>
            <p14:sldId id="1116"/>
            <p14:sldId id="1109"/>
            <p14:sldId id="1163"/>
            <p14:sldId id="1117"/>
            <p14:sldId id="1165"/>
            <p14:sldId id="1124"/>
            <p14:sldId id="1097"/>
            <p14:sldId id="1167"/>
            <p14:sldId id="1118"/>
            <p14:sldId id="1119"/>
            <p14:sldId id="1110"/>
            <p14:sldId id="1169"/>
            <p14:sldId id="1111"/>
            <p14:sldId id="1171"/>
            <p14:sldId id="1172"/>
            <p14:sldId id="1120"/>
            <p14:sldId id="1121"/>
            <p14:sldId id="1099"/>
            <p14:sldId id="1174"/>
            <p14:sldId id="1175"/>
            <p14:sldId id="1123"/>
            <p14:sldId id="1112"/>
            <p14:sldId id="1069"/>
            <p14:sldId id="1177"/>
            <p14:sldId id="1178"/>
            <p14:sldId id="1078"/>
            <p14:sldId id="1180"/>
            <p14:sldId id="1181"/>
            <p14:sldId id="1182"/>
            <p14:sldId id="1080"/>
            <p14:sldId id="1184"/>
            <p14:sldId id="1185"/>
            <p14:sldId id="1186"/>
            <p14:sldId id="1187"/>
            <p14:sldId id="1071"/>
            <p14:sldId id="1189"/>
            <p14:sldId id="1190"/>
            <p14:sldId id="1191"/>
            <p14:sldId id="1192"/>
            <p14:sldId id="1193"/>
            <p14:sldId id="1073"/>
            <p14:sldId id="1195"/>
            <p14:sldId id="1196"/>
            <p14:sldId id="991"/>
            <p14:sldId id="9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hruv Jain" initials="DJ" lastIdx="3" clrIdx="0">
    <p:extLst>
      <p:ext uri="{19B8F6BF-5375-455C-9EA6-DF929625EA0E}">
        <p15:presenceInfo xmlns:p15="http://schemas.microsoft.com/office/powerpoint/2012/main" userId="4cd4d36b65d953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B3B"/>
    <a:srgbClr val="C89800"/>
    <a:srgbClr val="008C9D"/>
    <a:srgbClr val="6D7486"/>
    <a:srgbClr val="0392A0"/>
    <a:srgbClr val="C27991"/>
    <a:srgbClr val="9A3D5B"/>
    <a:srgbClr val="F0DD74"/>
    <a:srgbClr val="FFE882"/>
    <a:srgbClr val="FBD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83" autoAdjust="0"/>
    <p:restoredTop sz="81724" autoAdjust="0"/>
  </p:normalViewPr>
  <p:slideViewPr>
    <p:cSldViewPr snapToGrid="0">
      <p:cViewPr varScale="1">
        <p:scale>
          <a:sx n="75" d="100"/>
          <a:sy n="75" d="100"/>
        </p:scale>
        <p:origin x="279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9" d="100"/>
        <a:sy n="109" d="100"/>
      </p:scale>
      <p:origin x="0" y="-4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viewProps" Target="viewProp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ableStyles" Target="tableStyle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B2F17-A156-4254-BDC0-B88C57A96C2E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34D34-6109-4B7E-B80F-2E1BA8997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41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40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example shows how long unpredictable journeys were a burden when I couldn’t see speaker’s faces.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6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[See if you need a closing…]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134D34-6109-4B7E-B80F-2E1BA89977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350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[See if you need a closing…]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134D34-6109-4B7E-B80F-2E1BA89977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122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[See if you need a closing…]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134D34-6109-4B7E-B80F-2E1BA89977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27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134D34-6109-4B7E-B80F-2E1BA89977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773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134D34-6109-4B7E-B80F-2E1BA89977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86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examples also show how lack of awareness on disability in different regions caused issues in my travel.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134D34-6109-4B7E-B80F-2E1BA89977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89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examples also show how lack of awareness on disability in different regions caused issues in my travel.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134D34-6109-4B7E-B80F-2E1BA89977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768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examples also show how lack of awareness on disability in different regions caused issues in my travel.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134D34-6109-4B7E-B80F-2E1BA89977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450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Another example relates to remote transcription service that I use to place phone calls. This service is only licensed to be used in the 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90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offer a complementary perspective: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32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Another example relates to remote transcription service that I use to place phone calls. This service is only licensed to be used in the 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06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84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4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72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Secondly,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652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195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authors: Me, Leah and Jon are here at the conference.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8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Conclusion, I’d like to call out to all researcher with disabilities!</a:t>
            </a:r>
          </a:p>
          <a:p>
            <a:endParaRPr lang="en-US" dirty="0"/>
          </a:p>
          <a:p>
            <a:r>
              <a:rPr lang="en-US" dirty="0"/>
              <a:t>Our experience and our relationship with ATs.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101C5-9EBF-4472-8C81-B4CEFD190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87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73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21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just beginning to use sign language, which is I need to use real-time captioning…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07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33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Condensed" panose="020B0606040200020203" pitchFamily="34" charset="0"/>
              </a:rPr>
              <a:t>Performed thematic analysis using grounded theory to uncover themes that form the basis of the autoethnographic narrative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33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example shows how long unpredictable journeys were a burden when I couldn’t see speaker’s faces.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25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example shows how long unpredictable journeys were a burden when I couldn’t see speaker’s faces.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34D34-6109-4B7E-B80F-2E1BA899776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97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A48C8-E8E5-46D2-A024-B050F0118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94489-2506-4420-9A1D-0844A3BC0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BFBD7-64A4-4BB5-BC84-CFAD8D5B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882E-98A1-40C9-B9B4-FC09BA3DB089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3665D-97EA-4DAB-81DE-A192FBDC9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322DC-E056-4930-8D93-405CB441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1CB7-F75F-4ACC-BBBE-6D133815E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903F1-FE77-44F6-B98E-812426390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FFDAC4-D8B2-473D-9DDB-E6812A64C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8FC81-5F24-4190-9F5F-C202B49B8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882E-98A1-40C9-B9B4-FC09BA3DB089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F46B5-0F74-4738-A414-05E01CFD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FE976-7C43-4C25-84CF-8C21278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1CB7-F75F-4ACC-BBBE-6D133815E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87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CE7BF8-5432-4170-A940-0D86714B2D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6DB0B-70FB-4558-BA83-341CD3803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E7B5C-7FB3-4BD7-9754-22E25B850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882E-98A1-40C9-B9B4-FC09BA3DB089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82670-8ECD-44B9-B3FE-A39EA916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7A557-4C13-418F-ADA5-3B0133A6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1CB7-F75F-4ACC-BBBE-6D133815E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65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5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63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87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2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3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44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0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66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2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86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18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98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9" indent="0">
              <a:buNone/>
              <a:defRPr sz="2000" b="1"/>
            </a:lvl2pPr>
            <a:lvl3pPr marL="912201" indent="0">
              <a:buNone/>
              <a:defRPr sz="1900" b="1"/>
            </a:lvl3pPr>
            <a:lvl4pPr marL="1368302" indent="0">
              <a:buNone/>
              <a:defRPr sz="1600" b="1"/>
            </a:lvl4pPr>
            <a:lvl5pPr marL="1824402" indent="0">
              <a:buNone/>
              <a:defRPr sz="1600" b="1"/>
            </a:lvl5pPr>
            <a:lvl6pPr marL="2280566" indent="0">
              <a:buNone/>
              <a:defRPr sz="1600" b="1"/>
            </a:lvl6pPr>
            <a:lvl7pPr marL="2736602" indent="0">
              <a:buNone/>
              <a:defRPr sz="1600" b="1"/>
            </a:lvl7pPr>
            <a:lvl8pPr marL="3192640" indent="0">
              <a:buNone/>
              <a:defRPr sz="1600" b="1"/>
            </a:lvl8pPr>
            <a:lvl9pPr marL="36486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4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9" indent="0">
              <a:buNone/>
              <a:defRPr sz="2000" b="1"/>
            </a:lvl2pPr>
            <a:lvl3pPr marL="912201" indent="0">
              <a:buNone/>
              <a:defRPr sz="1900" b="1"/>
            </a:lvl3pPr>
            <a:lvl4pPr marL="1368302" indent="0">
              <a:buNone/>
              <a:defRPr sz="1600" b="1"/>
            </a:lvl4pPr>
            <a:lvl5pPr marL="1824402" indent="0">
              <a:buNone/>
              <a:defRPr sz="1600" b="1"/>
            </a:lvl5pPr>
            <a:lvl6pPr marL="2280566" indent="0">
              <a:buNone/>
              <a:defRPr sz="1600" b="1"/>
            </a:lvl6pPr>
            <a:lvl7pPr marL="2736602" indent="0">
              <a:buNone/>
              <a:defRPr sz="1600" b="1"/>
            </a:lvl7pPr>
            <a:lvl8pPr marL="3192640" indent="0">
              <a:buNone/>
              <a:defRPr sz="1600" b="1"/>
            </a:lvl8pPr>
            <a:lvl9pPr marL="36486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4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86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90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95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75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07" y="273185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75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039" indent="0">
              <a:buNone/>
              <a:defRPr sz="1200"/>
            </a:lvl2pPr>
            <a:lvl3pPr marL="912201" indent="0">
              <a:buNone/>
              <a:defRPr sz="1100"/>
            </a:lvl3pPr>
            <a:lvl4pPr marL="1368302" indent="0">
              <a:buNone/>
              <a:defRPr sz="900"/>
            </a:lvl4pPr>
            <a:lvl5pPr marL="1824402" indent="0">
              <a:buNone/>
              <a:defRPr sz="900"/>
            </a:lvl5pPr>
            <a:lvl6pPr marL="2280566" indent="0">
              <a:buNone/>
              <a:defRPr sz="900"/>
            </a:lvl6pPr>
            <a:lvl7pPr marL="2736602" indent="0">
              <a:buNone/>
              <a:defRPr sz="900"/>
            </a:lvl7pPr>
            <a:lvl8pPr marL="3192640" indent="0">
              <a:buNone/>
              <a:defRPr sz="900"/>
            </a:lvl8pPr>
            <a:lvl9pPr marL="36486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0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575EC-748F-40AC-BD66-AE5A61CB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3A27E-17E0-4C91-8581-C2963D1CC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567E3-7627-4C37-8BFC-B62233BF6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882E-98A1-40C9-B9B4-FC09BA3DB089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A11C1-F999-491A-AEF0-920ADC46B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E7A62-B6F7-4E49-8DF7-7649BB94D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1CB7-F75F-4ACC-BBBE-6D133815E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43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039" indent="0">
              <a:buNone/>
              <a:defRPr sz="2800"/>
            </a:lvl2pPr>
            <a:lvl3pPr marL="912201" indent="0">
              <a:buNone/>
              <a:defRPr sz="2400"/>
            </a:lvl3pPr>
            <a:lvl4pPr marL="1368302" indent="0">
              <a:buNone/>
              <a:defRPr sz="2000"/>
            </a:lvl4pPr>
            <a:lvl5pPr marL="1824402" indent="0">
              <a:buNone/>
              <a:defRPr sz="2000"/>
            </a:lvl5pPr>
            <a:lvl6pPr marL="2280566" indent="0">
              <a:buNone/>
              <a:defRPr sz="2000"/>
            </a:lvl6pPr>
            <a:lvl7pPr marL="2736602" indent="0">
              <a:buNone/>
              <a:defRPr sz="2000"/>
            </a:lvl7pPr>
            <a:lvl8pPr marL="3192640" indent="0">
              <a:buNone/>
              <a:defRPr sz="2000"/>
            </a:lvl8pPr>
            <a:lvl9pPr marL="36486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7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039" indent="0">
              <a:buNone/>
              <a:defRPr sz="1200"/>
            </a:lvl2pPr>
            <a:lvl3pPr marL="912201" indent="0">
              <a:buNone/>
              <a:defRPr sz="1100"/>
            </a:lvl3pPr>
            <a:lvl4pPr marL="1368302" indent="0">
              <a:buNone/>
              <a:defRPr sz="900"/>
            </a:lvl4pPr>
            <a:lvl5pPr marL="1824402" indent="0">
              <a:buNone/>
              <a:defRPr sz="900"/>
            </a:lvl5pPr>
            <a:lvl6pPr marL="2280566" indent="0">
              <a:buNone/>
              <a:defRPr sz="900"/>
            </a:lvl6pPr>
            <a:lvl7pPr marL="2736602" indent="0">
              <a:buNone/>
              <a:defRPr sz="900"/>
            </a:lvl7pPr>
            <a:lvl8pPr marL="3192640" indent="0">
              <a:buNone/>
              <a:defRPr sz="900"/>
            </a:lvl8pPr>
            <a:lvl9pPr marL="36486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86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00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82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010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393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028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046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023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29F7-8816-4441-9FF3-42B722AC6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D8B3A-DF0D-8C41-B31C-07A5A78BF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64122" y="1422403"/>
            <a:ext cx="4133849" cy="48609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9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0291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6555-6751-274A-80D1-345499821B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D0F5-5C9F-914B-814F-B4F4EA25D3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628451"/>
            <a:ext cx="10972800" cy="549784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Courier New"/>
                <a:cs typeface="Courier New"/>
              </a:defRPr>
            </a:lvl1pPr>
            <a:lvl2pPr marL="456039" indent="0">
              <a:buNone/>
              <a:defRPr sz="2400">
                <a:latin typeface="Courier New"/>
                <a:cs typeface="Courier New"/>
              </a:defRPr>
            </a:lvl2pPr>
            <a:lvl3pPr marL="912201" indent="0">
              <a:buNone/>
              <a:defRPr sz="2400">
                <a:latin typeface="Courier New"/>
                <a:cs typeface="Courier New"/>
              </a:defRPr>
            </a:lvl3pPr>
            <a:lvl4pPr marL="1368302" indent="0">
              <a:buNone/>
              <a:defRPr sz="2400">
                <a:latin typeface="Courier New"/>
                <a:cs typeface="Courier New"/>
              </a:defRPr>
            </a:lvl4pPr>
            <a:lvl5pPr marL="1824402" indent="0">
              <a:buNone/>
              <a:defRPr sz="2400">
                <a:latin typeface="Courier New"/>
                <a:cs typeface="Courier Ne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9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CE5A0-C0EC-49DA-B696-4ECAE61DB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D88C9-437F-401A-AB26-A8ED57D53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C3BA5-5FCA-476D-9B5D-7B6AC0886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882E-98A1-40C9-B9B4-FC09BA3DB089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AAAF4-BEF1-41AD-A1ED-BBAE857BA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05FCD-AFE6-45A9-BEF7-BC51B3B3F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1CB7-F75F-4ACC-BBBE-6D133815E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88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6555-6751-274A-80D1-345499821B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D0F5-5C9F-914B-814F-B4F4EA25D3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628451"/>
            <a:ext cx="10972800" cy="5497847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Helvetica Neue Light"/>
                <a:cs typeface="Helvetica Neue Light"/>
              </a:defRPr>
            </a:lvl1pPr>
            <a:lvl2pPr marL="456039" indent="0">
              <a:buNone/>
              <a:defRPr sz="2400" b="0" i="0">
                <a:latin typeface="Helvetica Neue Light"/>
                <a:cs typeface="Helvetica Neue Light"/>
              </a:defRPr>
            </a:lvl2pPr>
            <a:lvl3pPr marL="912201" indent="0">
              <a:buNone/>
              <a:defRPr sz="2400" b="0" i="0">
                <a:latin typeface="Helvetica Neue Light"/>
                <a:cs typeface="Helvetica Neue Light"/>
              </a:defRPr>
            </a:lvl3pPr>
            <a:lvl4pPr marL="1368302" indent="0">
              <a:buNone/>
              <a:defRPr sz="2400" b="0" i="0">
                <a:latin typeface="Helvetica Neue Light"/>
                <a:cs typeface="Helvetica Neue Light"/>
              </a:defRPr>
            </a:lvl4pPr>
            <a:lvl5pPr marL="1824402" indent="0">
              <a:buNone/>
              <a:defRPr sz="2400" b="0" i="0"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641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256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2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182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22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8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3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514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63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99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41AE7-6865-4FD9-84D8-CB51F10A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F2806-8B5A-4F6C-981D-7F4251813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F71B7B-1058-4E95-B8FA-2703A1C8C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0E80D-35E5-4E61-9D9E-69F84C96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882E-98A1-40C9-B9B4-FC09BA3DB089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46CDC-8496-4C73-94BC-5AA74292C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8B854-3D99-40F7-ABA0-AE331C85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1CB7-F75F-4ACC-BBBE-6D133815E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89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31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31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5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25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6"/>
            <a:ext cx="10972800" cy="493931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 Light" panose="020B0502040204020203" pitchFamily="34" charset="0"/>
              </a:defRPr>
            </a:lvl1pPr>
            <a:lvl2pPr>
              <a:defRPr>
                <a:latin typeface="Segoe UI Light" panose="020B0502040204020203" pitchFamily="34" charset="0"/>
              </a:defRPr>
            </a:lvl2pPr>
            <a:lvl3pPr>
              <a:defRPr>
                <a:latin typeface="Segoe UI Light" panose="020B0502040204020203" pitchFamily="34" charset="0"/>
              </a:defRPr>
            </a:lvl3pPr>
            <a:lvl4pPr>
              <a:defRPr>
                <a:latin typeface="Segoe UI Light" panose="020B0502040204020203" pitchFamily="34" charset="0"/>
              </a:defRPr>
            </a:lvl4pPr>
            <a:lvl5pPr>
              <a:defRPr>
                <a:latin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05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2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3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44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0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66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2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86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45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070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9" indent="0">
              <a:buNone/>
              <a:defRPr sz="2000" b="1"/>
            </a:lvl2pPr>
            <a:lvl3pPr marL="912201" indent="0">
              <a:buNone/>
              <a:defRPr sz="1900" b="1"/>
            </a:lvl3pPr>
            <a:lvl4pPr marL="1368302" indent="0">
              <a:buNone/>
              <a:defRPr sz="1600" b="1"/>
            </a:lvl4pPr>
            <a:lvl5pPr marL="1824402" indent="0">
              <a:buNone/>
              <a:defRPr sz="1600" b="1"/>
            </a:lvl5pPr>
            <a:lvl6pPr marL="2280566" indent="0">
              <a:buNone/>
              <a:defRPr sz="1600" b="1"/>
            </a:lvl6pPr>
            <a:lvl7pPr marL="2736602" indent="0">
              <a:buNone/>
              <a:defRPr sz="1600" b="1"/>
            </a:lvl7pPr>
            <a:lvl8pPr marL="3192640" indent="0">
              <a:buNone/>
              <a:defRPr sz="1600" b="1"/>
            </a:lvl8pPr>
            <a:lvl9pPr marL="36486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4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9" indent="0">
              <a:buNone/>
              <a:defRPr sz="2000" b="1"/>
            </a:lvl2pPr>
            <a:lvl3pPr marL="912201" indent="0">
              <a:buNone/>
              <a:defRPr sz="1900" b="1"/>
            </a:lvl3pPr>
            <a:lvl4pPr marL="1368302" indent="0">
              <a:buNone/>
              <a:defRPr sz="1600" b="1"/>
            </a:lvl4pPr>
            <a:lvl5pPr marL="1824402" indent="0">
              <a:buNone/>
              <a:defRPr sz="1600" b="1"/>
            </a:lvl5pPr>
            <a:lvl6pPr marL="2280566" indent="0">
              <a:buNone/>
              <a:defRPr sz="1600" b="1"/>
            </a:lvl6pPr>
            <a:lvl7pPr marL="2736602" indent="0">
              <a:buNone/>
              <a:defRPr sz="1600" b="1"/>
            </a:lvl7pPr>
            <a:lvl8pPr marL="3192640" indent="0">
              <a:buNone/>
              <a:defRPr sz="1600" b="1"/>
            </a:lvl8pPr>
            <a:lvl9pPr marL="36486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4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2795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345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8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468-7D73-4FE8-9D83-63B411217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8AAEE-761F-4E5A-8B04-7B3B470F8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4C72E-14EC-45B5-8C98-AB9F87696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1B0614-5002-4E67-A547-56C3CB21F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D0022D-0804-4191-A6BF-EF553F18C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C1E5E7-12B4-489A-9AD1-174EE072E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882E-98A1-40C9-B9B4-FC09BA3DB089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3F52B2-9A9F-43BE-8B97-BAB9E0DBA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E002BB-65EE-47FF-BC36-CEFF7BE4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1CB7-F75F-4ACC-BBBE-6D133815E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86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75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07" y="273185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75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039" indent="0">
              <a:buNone/>
              <a:defRPr sz="1200"/>
            </a:lvl2pPr>
            <a:lvl3pPr marL="912201" indent="0">
              <a:buNone/>
              <a:defRPr sz="1100"/>
            </a:lvl3pPr>
            <a:lvl4pPr marL="1368302" indent="0">
              <a:buNone/>
              <a:defRPr sz="900"/>
            </a:lvl4pPr>
            <a:lvl5pPr marL="1824402" indent="0">
              <a:buNone/>
              <a:defRPr sz="900"/>
            </a:lvl5pPr>
            <a:lvl6pPr marL="2280566" indent="0">
              <a:buNone/>
              <a:defRPr sz="900"/>
            </a:lvl6pPr>
            <a:lvl7pPr marL="2736602" indent="0">
              <a:buNone/>
              <a:defRPr sz="900"/>
            </a:lvl7pPr>
            <a:lvl8pPr marL="3192640" indent="0">
              <a:buNone/>
              <a:defRPr sz="900"/>
            </a:lvl8pPr>
            <a:lvl9pPr marL="36486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269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039" indent="0">
              <a:buNone/>
              <a:defRPr sz="2800"/>
            </a:lvl2pPr>
            <a:lvl3pPr marL="912201" indent="0">
              <a:buNone/>
              <a:defRPr sz="2400"/>
            </a:lvl3pPr>
            <a:lvl4pPr marL="1368302" indent="0">
              <a:buNone/>
              <a:defRPr sz="2000"/>
            </a:lvl4pPr>
            <a:lvl5pPr marL="1824402" indent="0">
              <a:buNone/>
              <a:defRPr sz="2000"/>
            </a:lvl5pPr>
            <a:lvl6pPr marL="2280566" indent="0">
              <a:buNone/>
              <a:defRPr sz="2000"/>
            </a:lvl6pPr>
            <a:lvl7pPr marL="2736602" indent="0">
              <a:buNone/>
              <a:defRPr sz="2000"/>
            </a:lvl7pPr>
            <a:lvl8pPr marL="3192640" indent="0">
              <a:buNone/>
              <a:defRPr sz="2000"/>
            </a:lvl8pPr>
            <a:lvl9pPr marL="36486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7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039" indent="0">
              <a:buNone/>
              <a:defRPr sz="1200"/>
            </a:lvl2pPr>
            <a:lvl3pPr marL="912201" indent="0">
              <a:buNone/>
              <a:defRPr sz="1100"/>
            </a:lvl3pPr>
            <a:lvl4pPr marL="1368302" indent="0">
              <a:buNone/>
              <a:defRPr sz="900"/>
            </a:lvl4pPr>
            <a:lvl5pPr marL="1824402" indent="0">
              <a:buNone/>
              <a:defRPr sz="900"/>
            </a:lvl5pPr>
            <a:lvl6pPr marL="2280566" indent="0">
              <a:buNone/>
              <a:defRPr sz="900"/>
            </a:lvl6pPr>
            <a:lvl7pPr marL="2736602" indent="0">
              <a:buNone/>
              <a:defRPr sz="900"/>
            </a:lvl7pPr>
            <a:lvl8pPr marL="3192640" indent="0">
              <a:buNone/>
              <a:defRPr sz="900"/>
            </a:lvl8pPr>
            <a:lvl9pPr marL="36486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74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748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29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94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5244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990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29F7-8816-4441-9FF3-42B722AC6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D8B3A-DF0D-8C41-B31C-07A5A78BF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64122" y="1422403"/>
            <a:ext cx="4133849" cy="48609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9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31921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6555-6751-274A-80D1-345499821B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D0F5-5C9F-914B-814F-B4F4EA25D3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628451"/>
            <a:ext cx="10972800" cy="549784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Courier New"/>
                <a:cs typeface="Courier New"/>
              </a:defRPr>
            </a:lvl1pPr>
            <a:lvl2pPr marL="456039" indent="0">
              <a:buNone/>
              <a:defRPr sz="2400">
                <a:latin typeface="Courier New"/>
                <a:cs typeface="Courier New"/>
              </a:defRPr>
            </a:lvl2pPr>
            <a:lvl3pPr marL="912201" indent="0">
              <a:buNone/>
              <a:defRPr sz="2400">
                <a:latin typeface="Courier New"/>
                <a:cs typeface="Courier New"/>
              </a:defRPr>
            </a:lvl3pPr>
            <a:lvl4pPr marL="1368302" indent="0">
              <a:buNone/>
              <a:defRPr sz="2400">
                <a:latin typeface="Courier New"/>
                <a:cs typeface="Courier New"/>
              </a:defRPr>
            </a:lvl4pPr>
            <a:lvl5pPr marL="1824402" indent="0">
              <a:buNone/>
              <a:defRPr sz="2400">
                <a:latin typeface="Courier New"/>
                <a:cs typeface="Courier Ne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004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6555-6751-274A-80D1-345499821B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D0F5-5C9F-914B-814F-B4F4EA25D3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628451"/>
            <a:ext cx="10972800" cy="5497847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Helvetica Neue Light"/>
                <a:cs typeface="Helvetica Neue Light"/>
              </a:defRPr>
            </a:lvl1pPr>
            <a:lvl2pPr marL="456039" indent="0">
              <a:buNone/>
              <a:defRPr sz="2400" b="0" i="0">
                <a:latin typeface="Helvetica Neue Light"/>
                <a:cs typeface="Helvetica Neue Light"/>
              </a:defRPr>
            </a:lvl2pPr>
            <a:lvl3pPr marL="912201" indent="0">
              <a:buNone/>
              <a:defRPr sz="2400" b="0" i="0">
                <a:latin typeface="Helvetica Neue Light"/>
                <a:cs typeface="Helvetica Neue Light"/>
              </a:defRPr>
            </a:lvl3pPr>
            <a:lvl4pPr marL="1368302" indent="0">
              <a:buNone/>
              <a:defRPr sz="2400" b="0" i="0">
                <a:latin typeface="Helvetica Neue Light"/>
                <a:cs typeface="Helvetica Neue Light"/>
              </a:defRPr>
            </a:lvl4pPr>
            <a:lvl5pPr marL="1824402" indent="0">
              <a:buNone/>
              <a:defRPr sz="2400" b="0" i="0"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303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C3177-063E-46A5-B8E1-05CBDE0F3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C7DA5-2CFC-429D-B38E-12B108455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882E-98A1-40C9-B9B4-FC09BA3DB089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14008A-6AE6-4648-A030-D5BE626C3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BC32D-B77C-409C-95F7-43DF5216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1CB7-F75F-4ACC-BBBE-6D133815E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BE1F6-08C9-434F-98FD-DD683FD4C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882E-98A1-40C9-B9B4-FC09BA3DB089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04072-ECF1-429E-9C81-28E11B24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ACB0F-8813-4EF7-BE24-73A2CD4D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1CB7-F75F-4ACC-BBBE-6D133815E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96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4094F-4E84-4C4D-B945-5F1B5B8B9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6BA50-551E-457B-9BCF-5E3F29C01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F73EF-4000-4C9B-A843-E18D04F72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74C19-09B3-4EB1-8925-46145B0B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882E-98A1-40C9-B9B4-FC09BA3DB089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6F42F-5614-4A78-B058-ECA3362C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1C9FE-C932-48E1-AFFC-30C26760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1CB7-F75F-4ACC-BBBE-6D133815E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3FE8-A7C7-4EEA-9B64-C3C07595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A8B946-FF6B-456C-BF98-37B1CF368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3F87E-8AEE-404B-A930-9F4E8AA54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71762-EADA-41FD-804A-A2DEFF1C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882E-98A1-40C9-B9B4-FC09BA3DB089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08747-0330-41E7-812A-4AB53C68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98810-8511-4342-8EB3-33AA9B7E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1CB7-F75F-4ACC-BBBE-6D133815E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7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0E5BB2-D8D4-4419-9690-BBBD0DA9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4A5F1-B354-49DD-A287-CCF1EABBD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FC12A-0406-41CA-93E7-82FCD8EC5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3882E-98A1-40C9-B9B4-FC09BA3DB089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8A295-3196-405C-8D4E-9EC2CC004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DD71D-585E-4D53-8D84-A57BE48E3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51CB7-F75F-4ACC-BBBE-6D133815E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9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52406"/>
            <a:ext cx="11582400" cy="487363"/>
          </a:xfrm>
          <a:prstGeom prst="rect">
            <a:avLst/>
          </a:prstGeom>
        </p:spPr>
        <p:txBody>
          <a:bodyPr vert="horz" lIns="91246" tIns="45718" rIns="9124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246" tIns="45718" rIns="9124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246" tIns="45718" rIns="9124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201"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246" tIns="45718" rIns="9124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246" tIns="45718" rIns="9124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2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9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</p:sldLayoutIdLst>
  <p:txStyles>
    <p:titleStyle>
      <a:lvl1pPr algn="l" defTabSz="912201" rtl="0" eaLnBrk="1" latinLnBrk="0" hangingPunct="1">
        <a:spcBef>
          <a:spcPct val="0"/>
        </a:spcBef>
        <a:buNone/>
        <a:defRPr sz="2800" kern="1200" cap="small" baseline="0">
          <a:solidFill>
            <a:schemeClr val="tx1"/>
          </a:solidFill>
          <a:latin typeface="Segoe UI Semibold" panose="020B0702040204020203" pitchFamily="34" charset="0"/>
          <a:ea typeface="+mj-ea"/>
          <a:cs typeface="+mj-cs"/>
        </a:defRPr>
      </a:lvl1pPr>
    </p:titleStyle>
    <p:bodyStyle>
      <a:lvl1pPr marL="342122" indent="-342122" algn="l" defTabSz="91220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1pPr>
      <a:lvl2pPr marL="741140" indent="-285104" algn="l" defTabSz="91220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2pPr>
      <a:lvl3pPr marL="1140282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3pPr>
      <a:lvl4pPr marL="1596320" indent="-228082" algn="l" defTabSz="91220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4pPr>
      <a:lvl5pPr marL="2052359" indent="-228082" algn="l" defTabSz="91220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5pPr>
      <a:lvl6pPr marL="2508521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623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722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886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39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01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02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02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66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02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640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679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45038"/>
            <a:ext cx="11582400" cy="92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Segoe UI Semibol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76206"/>
            <a:ext cx="10972800" cy="4939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246" tIns="45718" rIns="9124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246" tIns="45718" rIns="9124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201"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246" tIns="45718" rIns="9124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246" tIns="45718" rIns="9124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2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6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</p:sldLayoutIdLst>
  <p:txStyles>
    <p:titleStyle>
      <a:lvl1pPr algn="l" defTabSz="912201" rtl="0" eaLnBrk="1" latinLnBrk="0" hangingPunct="1">
        <a:spcBef>
          <a:spcPct val="0"/>
        </a:spcBef>
        <a:buNone/>
        <a:defRPr sz="3200" kern="1200" cap="small" baseline="0">
          <a:solidFill>
            <a:schemeClr val="tx1"/>
          </a:solidFill>
          <a:latin typeface="Segoe UI Semibold" panose="020B0702040204020203" pitchFamily="34" charset="0"/>
          <a:ea typeface="+mj-ea"/>
          <a:cs typeface="+mj-cs"/>
        </a:defRPr>
      </a:lvl1pPr>
    </p:titleStyle>
    <p:bodyStyle>
      <a:lvl1pPr marL="342122" indent="-342122" algn="l" defTabSz="91220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140" indent="-285104" algn="l" defTabSz="91220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282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320" indent="-228082" algn="l" defTabSz="91220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359" indent="-228082" algn="l" defTabSz="91220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521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623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722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886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39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01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02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02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66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02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640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679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4.wdp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4.wdp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4.wdp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 8">
            <a:extLst>
              <a:ext uri="{FF2B5EF4-FFF2-40B4-BE49-F238E27FC236}">
                <a16:creationId xmlns:a16="http://schemas.microsoft.com/office/drawing/2014/main" id="{FFDB717F-883A-485D-AF1C-4B47730AD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3987"/>
          <a:stretch/>
        </p:blipFill>
        <p:spPr>
          <a:xfrm>
            <a:off x="-228580" y="-6341"/>
            <a:ext cx="12426930" cy="699014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TextBox 8" descr=" 9">
            <a:extLst>
              <a:ext uri="{FF2B5EF4-FFF2-40B4-BE49-F238E27FC236}">
                <a16:creationId xmlns:a16="http://schemas.microsoft.com/office/drawing/2014/main" id="{8E35007B-9DBF-413A-98AE-E23D82D6A3A2}"/>
              </a:ext>
            </a:extLst>
          </p:cNvPr>
          <p:cNvSpPr txBox="1"/>
          <p:nvPr/>
        </p:nvSpPr>
        <p:spPr>
          <a:xfrm>
            <a:off x="5519246" y="190838"/>
            <a:ext cx="647986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5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Autoethnography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of a Hard of Hearing Traveler</a:t>
            </a:r>
          </a:p>
        </p:txBody>
      </p:sp>
      <p:sp>
        <p:nvSpPr>
          <p:cNvPr id="11" name="Rectangle 10" descr=" 11">
            <a:extLst>
              <a:ext uri="{FF2B5EF4-FFF2-40B4-BE49-F238E27FC236}">
                <a16:creationId xmlns:a16="http://schemas.microsoft.com/office/drawing/2014/main" id="{A1E9F354-3266-4411-B3FA-BC07D266E366}"/>
              </a:ext>
            </a:extLst>
          </p:cNvPr>
          <p:cNvSpPr/>
          <p:nvPr/>
        </p:nvSpPr>
        <p:spPr>
          <a:xfrm>
            <a:off x="5435600" y="1569202"/>
            <a:ext cx="65444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Dhruv Jain, </a:t>
            </a: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Audrey Desjardins, Leah Findlater, Jon Froehlich</a:t>
            </a:r>
          </a:p>
          <a:p>
            <a:pPr marL="0" marR="0" lvl="0" indent="0" algn="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University of Washington, Seattle</a:t>
            </a:r>
          </a:p>
        </p:txBody>
      </p:sp>
      <p:sp>
        <p:nvSpPr>
          <p:cNvPr id="6" name="Freeform 5" descr=" 5">
            <a:extLst>
              <a:ext uri="{FF2B5EF4-FFF2-40B4-BE49-F238E27FC236}">
                <a16:creationId xmlns:a16="http://schemas.microsoft.com/office/drawing/2014/main" id="{69E40406-26B2-498F-A72C-B13E931CEF03}"/>
              </a:ext>
            </a:extLst>
          </p:cNvPr>
          <p:cNvSpPr/>
          <p:nvPr/>
        </p:nvSpPr>
        <p:spPr>
          <a:xfrm rot="5995422" flipH="1" flipV="1">
            <a:off x="3628989" y="1626968"/>
            <a:ext cx="481800" cy="486434"/>
          </a:xfrm>
          <a:custGeom>
            <a:avLst/>
            <a:gdLst>
              <a:gd name="connsiteX0" fmla="*/ 0 w 637616"/>
              <a:gd name="connsiteY0" fmla="*/ 0 h 1151467"/>
              <a:gd name="connsiteX1" fmla="*/ 76200 w 637616"/>
              <a:gd name="connsiteY1" fmla="*/ 25400 h 1151467"/>
              <a:gd name="connsiteX2" fmla="*/ 118533 w 637616"/>
              <a:gd name="connsiteY2" fmla="*/ 33867 h 1151467"/>
              <a:gd name="connsiteX3" fmla="*/ 169333 w 637616"/>
              <a:gd name="connsiteY3" fmla="*/ 50800 h 1151467"/>
              <a:gd name="connsiteX4" fmla="*/ 194733 w 637616"/>
              <a:gd name="connsiteY4" fmla="*/ 59267 h 1151467"/>
              <a:gd name="connsiteX5" fmla="*/ 245533 w 637616"/>
              <a:gd name="connsiteY5" fmla="*/ 110067 h 1151467"/>
              <a:gd name="connsiteX6" fmla="*/ 262467 w 637616"/>
              <a:gd name="connsiteY6" fmla="*/ 127000 h 1151467"/>
              <a:gd name="connsiteX7" fmla="*/ 296333 w 637616"/>
              <a:gd name="connsiteY7" fmla="*/ 169333 h 1151467"/>
              <a:gd name="connsiteX8" fmla="*/ 304800 w 637616"/>
              <a:gd name="connsiteY8" fmla="*/ 203200 h 1151467"/>
              <a:gd name="connsiteX9" fmla="*/ 321733 w 637616"/>
              <a:gd name="connsiteY9" fmla="*/ 228600 h 1151467"/>
              <a:gd name="connsiteX10" fmla="*/ 338667 w 637616"/>
              <a:gd name="connsiteY10" fmla="*/ 287867 h 1151467"/>
              <a:gd name="connsiteX11" fmla="*/ 355600 w 637616"/>
              <a:gd name="connsiteY11" fmla="*/ 313267 h 1151467"/>
              <a:gd name="connsiteX12" fmla="*/ 372533 w 637616"/>
              <a:gd name="connsiteY12" fmla="*/ 347133 h 1151467"/>
              <a:gd name="connsiteX13" fmla="*/ 389467 w 637616"/>
              <a:gd name="connsiteY13" fmla="*/ 406400 h 1151467"/>
              <a:gd name="connsiteX14" fmla="*/ 397933 w 637616"/>
              <a:gd name="connsiteY14" fmla="*/ 431800 h 1151467"/>
              <a:gd name="connsiteX15" fmla="*/ 406400 w 637616"/>
              <a:gd name="connsiteY15" fmla="*/ 482600 h 1151467"/>
              <a:gd name="connsiteX16" fmla="*/ 431800 w 637616"/>
              <a:gd name="connsiteY16" fmla="*/ 541867 h 1151467"/>
              <a:gd name="connsiteX17" fmla="*/ 440267 w 637616"/>
              <a:gd name="connsiteY17" fmla="*/ 567267 h 1151467"/>
              <a:gd name="connsiteX18" fmla="*/ 457200 w 637616"/>
              <a:gd name="connsiteY18" fmla="*/ 643467 h 1151467"/>
              <a:gd name="connsiteX19" fmla="*/ 474133 w 637616"/>
              <a:gd name="connsiteY19" fmla="*/ 711200 h 1151467"/>
              <a:gd name="connsiteX20" fmla="*/ 491067 w 637616"/>
              <a:gd name="connsiteY20" fmla="*/ 745067 h 1151467"/>
              <a:gd name="connsiteX21" fmla="*/ 508000 w 637616"/>
              <a:gd name="connsiteY21" fmla="*/ 770467 h 1151467"/>
              <a:gd name="connsiteX22" fmla="*/ 516467 w 637616"/>
              <a:gd name="connsiteY22" fmla="*/ 795867 h 1151467"/>
              <a:gd name="connsiteX23" fmla="*/ 524933 w 637616"/>
              <a:gd name="connsiteY23" fmla="*/ 872067 h 1151467"/>
              <a:gd name="connsiteX24" fmla="*/ 541867 w 637616"/>
              <a:gd name="connsiteY24" fmla="*/ 905933 h 1151467"/>
              <a:gd name="connsiteX25" fmla="*/ 524933 w 637616"/>
              <a:gd name="connsiteY25" fmla="*/ 1041400 h 1151467"/>
              <a:gd name="connsiteX26" fmla="*/ 499533 w 637616"/>
              <a:gd name="connsiteY26" fmla="*/ 1007533 h 1151467"/>
              <a:gd name="connsiteX27" fmla="*/ 423333 w 637616"/>
              <a:gd name="connsiteY27" fmla="*/ 965200 h 1151467"/>
              <a:gd name="connsiteX28" fmla="*/ 431800 w 637616"/>
              <a:gd name="connsiteY28" fmla="*/ 990600 h 1151467"/>
              <a:gd name="connsiteX29" fmla="*/ 457200 w 637616"/>
              <a:gd name="connsiteY29" fmla="*/ 1007533 h 1151467"/>
              <a:gd name="connsiteX30" fmla="*/ 508000 w 637616"/>
              <a:gd name="connsiteY30" fmla="*/ 1041400 h 1151467"/>
              <a:gd name="connsiteX31" fmla="*/ 558800 w 637616"/>
              <a:gd name="connsiteY31" fmla="*/ 1083733 h 1151467"/>
              <a:gd name="connsiteX32" fmla="*/ 567267 w 637616"/>
              <a:gd name="connsiteY32" fmla="*/ 1058333 h 1151467"/>
              <a:gd name="connsiteX33" fmla="*/ 609600 w 637616"/>
              <a:gd name="connsiteY33" fmla="*/ 1016000 h 1151467"/>
              <a:gd name="connsiteX34" fmla="*/ 626533 w 637616"/>
              <a:gd name="connsiteY34" fmla="*/ 990600 h 1151467"/>
              <a:gd name="connsiteX35" fmla="*/ 635000 w 637616"/>
              <a:gd name="connsiteY35" fmla="*/ 965200 h 1151467"/>
              <a:gd name="connsiteX36" fmla="*/ 609600 w 637616"/>
              <a:gd name="connsiteY36" fmla="*/ 982133 h 1151467"/>
              <a:gd name="connsiteX37" fmla="*/ 584200 w 637616"/>
              <a:gd name="connsiteY37" fmla="*/ 1041400 h 1151467"/>
              <a:gd name="connsiteX38" fmla="*/ 575733 w 637616"/>
              <a:gd name="connsiteY38" fmla="*/ 1066800 h 1151467"/>
              <a:gd name="connsiteX39" fmla="*/ 550333 w 637616"/>
              <a:gd name="connsiteY39" fmla="*/ 1083733 h 1151467"/>
              <a:gd name="connsiteX40" fmla="*/ 533400 w 637616"/>
              <a:gd name="connsiteY40" fmla="*/ 1058333 h 1151467"/>
              <a:gd name="connsiteX41" fmla="*/ 457200 w 637616"/>
              <a:gd name="connsiteY41" fmla="*/ 1032933 h 1151467"/>
              <a:gd name="connsiteX42" fmla="*/ 431800 w 637616"/>
              <a:gd name="connsiteY42" fmla="*/ 1007533 h 1151467"/>
              <a:gd name="connsiteX43" fmla="*/ 406400 w 637616"/>
              <a:gd name="connsiteY43" fmla="*/ 999067 h 1151467"/>
              <a:gd name="connsiteX44" fmla="*/ 423333 w 637616"/>
              <a:gd name="connsiteY44" fmla="*/ 1024467 h 1151467"/>
              <a:gd name="connsiteX45" fmla="*/ 440267 w 637616"/>
              <a:gd name="connsiteY45" fmla="*/ 1041400 h 1151467"/>
              <a:gd name="connsiteX46" fmla="*/ 457200 w 637616"/>
              <a:gd name="connsiteY46" fmla="*/ 1066800 h 1151467"/>
              <a:gd name="connsiteX47" fmla="*/ 482600 w 637616"/>
              <a:gd name="connsiteY47" fmla="*/ 1075267 h 1151467"/>
              <a:gd name="connsiteX48" fmla="*/ 516467 w 637616"/>
              <a:gd name="connsiteY48" fmla="*/ 1066800 h 1151467"/>
              <a:gd name="connsiteX49" fmla="*/ 524933 w 637616"/>
              <a:gd name="connsiteY49" fmla="*/ 1041400 h 1151467"/>
              <a:gd name="connsiteX50" fmla="*/ 558800 w 637616"/>
              <a:gd name="connsiteY50" fmla="*/ 1016000 h 1151467"/>
              <a:gd name="connsiteX51" fmla="*/ 626533 w 637616"/>
              <a:gd name="connsiteY51" fmla="*/ 999067 h 1151467"/>
              <a:gd name="connsiteX52" fmla="*/ 618067 w 637616"/>
              <a:gd name="connsiteY52" fmla="*/ 982133 h 1151467"/>
              <a:gd name="connsiteX53" fmla="*/ 592667 w 637616"/>
              <a:gd name="connsiteY53" fmla="*/ 1024467 h 1151467"/>
              <a:gd name="connsiteX54" fmla="*/ 584200 w 637616"/>
              <a:gd name="connsiteY54" fmla="*/ 1049867 h 1151467"/>
              <a:gd name="connsiteX55" fmla="*/ 558800 w 637616"/>
              <a:gd name="connsiteY55" fmla="*/ 1058333 h 1151467"/>
              <a:gd name="connsiteX56" fmla="*/ 516467 w 637616"/>
              <a:gd name="connsiteY56" fmla="*/ 1083733 h 1151467"/>
              <a:gd name="connsiteX57" fmla="*/ 508000 w 637616"/>
              <a:gd name="connsiteY57" fmla="*/ 1109133 h 1151467"/>
              <a:gd name="connsiteX58" fmla="*/ 516467 w 637616"/>
              <a:gd name="connsiteY58" fmla="*/ 1058333 h 1151467"/>
              <a:gd name="connsiteX59" fmla="*/ 524933 w 637616"/>
              <a:gd name="connsiteY59" fmla="*/ 990600 h 1151467"/>
              <a:gd name="connsiteX60" fmla="*/ 516467 w 637616"/>
              <a:gd name="connsiteY60" fmla="*/ 829733 h 1151467"/>
              <a:gd name="connsiteX61" fmla="*/ 508000 w 637616"/>
              <a:gd name="connsiteY61" fmla="*/ 795867 h 1151467"/>
              <a:gd name="connsiteX62" fmla="*/ 482600 w 637616"/>
              <a:gd name="connsiteY62" fmla="*/ 651933 h 1151467"/>
              <a:gd name="connsiteX63" fmla="*/ 465667 w 637616"/>
              <a:gd name="connsiteY63" fmla="*/ 584200 h 1151467"/>
              <a:gd name="connsiteX64" fmla="*/ 457200 w 637616"/>
              <a:gd name="connsiteY64" fmla="*/ 550333 h 1151467"/>
              <a:gd name="connsiteX65" fmla="*/ 440267 w 637616"/>
              <a:gd name="connsiteY65" fmla="*/ 524933 h 1151467"/>
              <a:gd name="connsiteX66" fmla="*/ 423333 w 637616"/>
              <a:gd name="connsiteY66" fmla="*/ 474133 h 1151467"/>
              <a:gd name="connsiteX67" fmla="*/ 406400 w 637616"/>
              <a:gd name="connsiteY67" fmla="*/ 389467 h 1151467"/>
              <a:gd name="connsiteX68" fmla="*/ 389467 w 637616"/>
              <a:gd name="connsiteY68" fmla="*/ 355600 h 1151467"/>
              <a:gd name="connsiteX69" fmla="*/ 372533 w 637616"/>
              <a:gd name="connsiteY69" fmla="*/ 338667 h 1151467"/>
              <a:gd name="connsiteX70" fmla="*/ 321733 w 637616"/>
              <a:gd name="connsiteY70" fmla="*/ 237067 h 1151467"/>
              <a:gd name="connsiteX71" fmla="*/ 304800 w 637616"/>
              <a:gd name="connsiteY71" fmla="*/ 211667 h 1151467"/>
              <a:gd name="connsiteX72" fmla="*/ 270933 w 637616"/>
              <a:gd name="connsiteY72" fmla="*/ 177800 h 1151467"/>
              <a:gd name="connsiteX73" fmla="*/ 220133 w 637616"/>
              <a:gd name="connsiteY73" fmla="*/ 135467 h 1151467"/>
              <a:gd name="connsiteX74" fmla="*/ 203200 w 637616"/>
              <a:gd name="connsiteY74" fmla="*/ 110067 h 1151467"/>
              <a:gd name="connsiteX75" fmla="*/ 177800 w 637616"/>
              <a:gd name="connsiteY75" fmla="*/ 93133 h 1151467"/>
              <a:gd name="connsiteX76" fmla="*/ 127000 w 637616"/>
              <a:gd name="connsiteY76" fmla="*/ 50800 h 1151467"/>
              <a:gd name="connsiteX77" fmla="*/ 93133 w 637616"/>
              <a:gd name="connsiteY77" fmla="*/ 42333 h 1151467"/>
              <a:gd name="connsiteX78" fmla="*/ 42333 w 637616"/>
              <a:gd name="connsiteY78" fmla="*/ 8467 h 1151467"/>
              <a:gd name="connsiteX79" fmla="*/ 59267 w 637616"/>
              <a:gd name="connsiteY79" fmla="*/ 25400 h 1151467"/>
              <a:gd name="connsiteX80" fmla="*/ 101600 w 637616"/>
              <a:gd name="connsiteY80" fmla="*/ 42333 h 1151467"/>
              <a:gd name="connsiteX81" fmla="*/ 135467 w 637616"/>
              <a:gd name="connsiteY81" fmla="*/ 67733 h 1151467"/>
              <a:gd name="connsiteX82" fmla="*/ 152400 w 637616"/>
              <a:gd name="connsiteY82" fmla="*/ 84667 h 1151467"/>
              <a:gd name="connsiteX83" fmla="*/ 177800 w 637616"/>
              <a:gd name="connsiteY83" fmla="*/ 93133 h 1151467"/>
              <a:gd name="connsiteX84" fmla="*/ 203200 w 637616"/>
              <a:gd name="connsiteY84" fmla="*/ 110067 h 1151467"/>
              <a:gd name="connsiteX85" fmla="*/ 220133 w 637616"/>
              <a:gd name="connsiteY85" fmla="*/ 135467 h 1151467"/>
              <a:gd name="connsiteX86" fmla="*/ 245533 w 637616"/>
              <a:gd name="connsiteY86" fmla="*/ 143933 h 1151467"/>
              <a:gd name="connsiteX87" fmla="*/ 262467 w 637616"/>
              <a:gd name="connsiteY87" fmla="*/ 169333 h 1151467"/>
              <a:gd name="connsiteX88" fmla="*/ 279400 w 637616"/>
              <a:gd name="connsiteY88" fmla="*/ 186267 h 1151467"/>
              <a:gd name="connsiteX89" fmla="*/ 313267 w 637616"/>
              <a:gd name="connsiteY89" fmla="*/ 237067 h 1151467"/>
              <a:gd name="connsiteX90" fmla="*/ 321733 w 637616"/>
              <a:gd name="connsiteY90" fmla="*/ 262467 h 1151467"/>
              <a:gd name="connsiteX91" fmla="*/ 338667 w 637616"/>
              <a:gd name="connsiteY91" fmla="*/ 279400 h 1151467"/>
              <a:gd name="connsiteX92" fmla="*/ 347133 w 637616"/>
              <a:gd name="connsiteY92" fmla="*/ 313267 h 1151467"/>
              <a:gd name="connsiteX93" fmla="*/ 364067 w 637616"/>
              <a:gd name="connsiteY93" fmla="*/ 347133 h 1151467"/>
              <a:gd name="connsiteX94" fmla="*/ 389467 w 637616"/>
              <a:gd name="connsiteY94" fmla="*/ 431800 h 1151467"/>
              <a:gd name="connsiteX95" fmla="*/ 397933 w 637616"/>
              <a:gd name="connsiteY95" fmla="*/ 457200 h 1151467"/>
              <a:gd name="connsiteX96" fmla="*/ 414867 w 637616"/>
              <a:gd name="connsiteY96" fmla="*/ 541867 h 1151467"/>
              <a:gd name="connsiteX97" fmla="*/ 431800 w 637616"/>
              <a:gd name="connsiteY97" fmla="*/ 567267 h 1151467"/>
              <a:gd name="connsiteX98" fmla="*/ 448733 w 637616"/>
              <a:gd name="connsiteY98" fmla="*/ 626533 h 1151467"/>
              <a:gd name="connsiteX99" fmla="*/ 457200 w 637616"/>
              <a:gd name="connsiteY99" fmla="*/ 660400 h 1151467"/>
              <a:gd name="connsiteX100" fmla="*/ 465667 w 637616"/>
              <a:gd name="connsiteY100" fmla="*/ 762000 h 1151467"/>
              <a:gd name="connsiteX101" fmla="*/ 482600 w 637616"/>
              <a:gd name="connsiteY101" fmla="*/ 812800 h 1151467"/>
              <a:gd name="connsiteX102" fmla="*/ 491067 w 637616"/>
              <a:gd name="connsiteY102" fmla="*/ 931333 h 1151467"/>
              <a:gd name="connsiteX103" fmla="*/ 499533 w 637616"/>
              <a:gd name="connsiteY103" fmla="*/ 956733 h 1151467"/>
              <a:gd name="connsiteX104" fmla="*/ 524933 w 637616"/>
              <a:gd name="connsiteY104" fmla="*/ 1049867 h 1151467"/>
              <a:gd name="connsiteX105" fmla="*/ 533400 w 637616"/>
              <a:gd name="connsiteY105" fmla="*/ 1143000 h 1151467"/>
              <a:gd name="connsiteX106" fmla="*/ 499533 w 637616"/>
              <a:gd name="connsiteY106" fmla="*/ 1092200 h 1151467"/>
              <a:gd name="connsiteX107" fmla="*/ 508000 w 637616"/>
              <a:gd name="connsiteY107" fmla="*/ 1092200 h 1151467"/>
              <a:gd name="connsiteX108" fmla="*/ 541867 w 637616"/>
              <a:gd name="connsiteY108" fmla="*/ 1151467 h 1151467"/>
              <a:gd name="connsiteX109" fmla="*/ 558800 w 637616"/>
              <a:gd name="connsiteY109" fmla="*/ 1134533 h 1151467"/>
              <a:gd name="connsiteX110" fmla="*/ 575733 w 637616"/>
              <a:gd name="connsiteY110" fmla="*/ 1066800 h 1151467"/>
              <a:gd name="connsiteX111" fmla="*/ 584200 w 637616"/>
              <a:gd name="connsiteY111" fmla="*/ 1032933 h 1151467"/>
              <a:gd name="connsiteX112" fmla="*/ 601133 w 637616"/>
              <a:gd name="connsiteY112" fmla="*/ 1007533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37616" h="1151467">
                <a:moveTo>
                  <a:pt x="0" y="0"/>
                </a:moveTo>
                <a:cubicBezTo>
                  <a:pt x="121320" y="24265"/>
                  <a:pt x="-28960" y="-9653"/>
                  <a:pt x="76200" y="25400"/>
                </a:cubicBezTo>
                <a:cubicBezTo>
                  <a:pt x="89852" y="29951"/>
                  <a:pt x="104650" y="30081"/>
                  <a:pt x="118533" y="33867"/>
                </a:cubicBezTo>
                <a:cubicBezTo>
                  <a:pt x="135753" y="38563"/>
                  <a:pt x="152400" y="45156"/>
                  <a:pt x="169333" y="50800"/>
                </a:cubicBezTo>
                <a:lnTo>
                  <a:pt x="194733" y="59267"/>
                </a:lnTo>
                <a:lnTo>
                  <a:pt x="245533" y="110067"/>
                </a:lnTo>
                <a:lnTo>
                  <a:pt x="262467" y="127000"/>
                </a:lnTo>
                <a:cubicBezTo>
                  <a:pt x="290142" y="210033"/>
                  <a:pt x="245274" y="92745"/>
                  <a:pt x="296333" y="169333"/>
                </a:cubicBezTo>
                <a:cubicBezTo>
                  <a:pt x="302788" y="179015"/>
                  <a:pt x="300216" y="192504"/>
                  <a:pt x="304800" y="203200"/>
                </a:cubicBezTo>
                <a:cubicBezTo>
                  <a:pt x="308808" y="212553"/>
                  <a:pt x="317182" y="219499"/>
                  <a:pt x="321733" y="228600"/>
                </a:cubicBezTo>
                <a:cubicBezTo>
                  <a:pt x="338210" y="261554"/>
                  <a:pt x="322389" y="249886"/>
                  <a:pt x="338667" y="287867"/>
                </a:cubicBezTo>
                <a:cubicBezTo>
                  <a:pt x="342675" y="297220"/>
                  <a:pt x="350552" y="304432"/>
                  <a:pt x="355600" y="313267"/>
                </a:cubicBezTo>
                <a:cubicBezTo>
                  <a:pt x="361862" y="324225"/>
                  <a:pt x="367561" y="335532"/>
                  <a:pt x="372533" y="347133"/>
                </a:cubicBezTo>
                <a:cubicBezTo>
                  <a:pt x="381233" y="367433"/>
                  <a:pt x="383329" y="384918"/>
                  <a:pt x="389467" y="406400"/>
                </a:cubicBezTo>
                <a:cubicBezTo>
                  <a:pt x="391919" y="414981"/>
                  <a:pt x="395997" y="423088"/>
                  <a:pt x="397933" y="431800"/>
                </a:cubicBezTo>
                <a:cubicBezTo>
                  <a:pt x="401657" y="448558"/>
                  <a:pt x="402676" y="465842"/>
                  <a:pt x="406400" y="482600"/>
                </a:cubicBezTo>
                <a:cubicBezTo>
                  <a:pt x="412509" y="510090"/>
                  <a:pt x="419855" y="513996"/>
                  <a:pt x="431800" y="541867"/>
                </a:cubicBezTo>
                <a:cubicBezTo>
                  <a:pt x="435316" y="550070"/>
                  <a:pt x="437815" y="558686"/>
                  <a:pt x="440267" y="567267"/>
                </a:cubicBezTo>
                <a:cubicBezTo>
                  <a:pt x="451998" y="608327"/>
                  <a:pt x="446729" y="598093"/>
                  <a:pt x="457200" y="643467"/>
                </a:cubicBezTo>
                <a:cubicBezTo>
                  <a:pt x="462433" y="666144"/>
                  <a:pt x="463725" y="690385"/>
                  <a:pt x="474133" y="711200"/>
                </a:cubicBezTo>
                <a:cubicBezTo>
                  <a:pt x="479778" y="722489"/>
                  <a:pt x="484805" y="734108"/>
                  <a:pt x="491067" y="745067"/>
                </a:cubicBezTo>
                <a:cubicBezTo>
                  <a:pt x="496116" y="753902"/>
                  <a:pt x="503449" y="761366"/>
                  <a:pt x="508000" y="770467"/>
                </a:cubicBezTo>
                <a:cubicBezTo>
                  <a:pt x="511991" y="778449"/>
                  <a:pt x="513645" y="787400"/>
                  <a:pt x="516467" y="795867"/>
                </a:cubicBezTo>
                <a:cubicBezTo>
                  <a:pt x="519289" y="821267"/>
                  <a:pt x="519186" y="847165"/>
                  <a:pt x="524933" y="872067"/>
                </a:cubicBezTo>
                <a:cubicBezTo>
                  <a:pt x="527771" y="884365"/>
                  <a:pt x="541027" y="893340"/>
                  <a:pt x="541867" y="905933"/>
                </a:cubicBezTo>
                <a:cubicBezTo>
                  <a:pt x="544798" y="949897"/>
                  <a:pt x="533651" y="997814"/>
                  <a:pt x="524933" y="1041400"/>
                </a:cubicBezTo>
                <a:cubicBezTo>
                  <a:pt x="516466" y="1030111"/>
                  <a:pt x="510080" y="1016908"/>
                  <a:pt x="499533" y="1007533"/>
                </a:cubicBezTo>
                <a:cubicBezTo>
                  <a:pt x="464599" y="976481"/>
                  <a:pt x="457825" y="976698"/>
                  <a:pt x="423333" y="965200"/>
                </a:cubicBezTo>
                <a:cubicBezTo>
                  <a:pt x="426155" y="973667"/>
                  <a:pt x="426225" y="983631"/>
                  <a:pt x="431800" y="990600"/>
                </a:cubicBezTo>
                <a:cubicBezTo>
                  <a:pt x="438157" y="998546"/>
                  <a:pt x="449383" y="1001019"/>
                  <a:pt x="457200" y="1007533"/>
                </a:cubicBezTo>
                <a:cubicBezTo>
                  <a:pt x="499482" y="1042768"/>
                  <a:pt x="463362" y="1026520"/>
                  <a:pt x="508000" y="1041400"/>
                </a:cubicBezTo>
                <a:cubicBezTo>
                  <a:pt x="510081" y="1043481"/>
                  <a:pt x="549370" y="1086091"/>
                  <a:pt x="558800" y="1083733"/>
                </a:cubicBezTo>
                <a:cubicBezTo>
                  <a:pt x="567458" y="1081568"/>
                  <a:pt x="563276" y="1066315"/>
                  <a:pt x="567267" y="1058333"/>
                </a:cubicBezTo>
                <a:cubicBezTo>
                  <a:pt x="581378" y="1030110"/>
                  <a:pt x="584199" y="1032933"/>
                  <a:pt x="609600" y="1016000"/>
                </a:cubicBezTo>
                <a:cubicBezTo>
                  <a:pt x="615244" y="1007533"/>
                  <a:pt x="621982" y="999701"/>
                  <a:pt x="626533" y="990600"/>
                </a:cubicBezTo>
                <a:cubicBezTo>
                  <a:pt x="630524" y="982618"/>
                  <a:pt x="642982" y="969191"/>
                  <a:pt x="635000" y="965200"/>
                </a:cubicBezTo>
                <a:cubicBezTo>
                  <a:pt x="625899" y="960649"/>
                  <a:pt x="618067" y="976489"/>
                  <a:pt x="609600" y="982133"/>
                </a:cubicBezTo>
                <a:cubicBezTo>
                  <a:pt x="591979" y="1052616"/>
                  <a:pt x="613435" y="982931"/>
                  <a:pt x="584200" y="1041400"/>
                </a:cubicBezTo>
                <a:cubicBezTo>
                  <a:pt x="580209" y="1049382"/>
                  <a:pt x="581308" y="1059831"/>
                  <a:pt x="575733" y="1066800"/>
                </a:cubicBezTo>
                <a:cubicBezTo>
                  <a:pt x="569376" y="1074746"/>
                  <a:pt x="558800" y="1078089"/>
                  <a:pt x="550333" y="1083733"/>
                </a:cubicBezTo>
                <a:cubicBezTo>
                  <a:pt x="544689" y="1075266"/>
                  <a:pt x="541217" y="1064847"/>
                  <a:pt x="533400" y="1058333"/>
                </a:cubicBezTo>
                <a:cubicBezTo>
                  <a:pt x="511262" y="1039885"/>
                  <a:pt x="483861" y="1038265"/>
                  <a:pt x="457200" y="1032933"/>
                </a:cubicBezTo>
                <a:cubicBezTo>
                  <a:pt x="448733" y="1024466"/>
                  <a:pt x="441763" y="1014175"/>
                  <a:pt x="431800" y="1007533"/>
                </a:cubicBezTo>
                <a:cubicBezTo>
                  <a:pt x="424374" y="1002583"/>
                  <a:pt x="410391" y="991085"/>
                  <a:pt x="406400" y="999067"/>
                </a:cubicBezTo>
                <a:cubicBezTo>
                  <a:pt x="401849" y="1008168"/>
                  <a:pt x="416976" y="1016521"/>
                  <a:pt x="423333" y="1024467"/>
                </a:cubicBezTo>
                <a:cubicBezTo>
                  <a:pt x="428320" y="1030700"/>
                  <a:pt x="435280" y="1035167"/>
                  <a:pt x="440267" y="1041400"/>
                </a:cubicBezTo>
                <a:cubicBezTo>
                  <a:pt x="446624" y="1049346"/>
                  <a:pt x="449254" y="1060443"/>
                  <a:pt x="457200" y="1066800"/>
                </a:cubicBezTo>
                <a:cubicBezTo>
                  <a:pt x="464169" y="1072375"/>
                  <a:pt x="474133" y="1072445"/>
                  <a:pt x="482600" y="1075267"/>
                </a:cubicBezTo>
                <a:cubicBezTo>
                  <a:pt x="493889" y="1072445"/>
                  <a:pt x="507381" y="1074069"/>
                  <a:pt x="516467" y="1066800"/>
                </a:cubicBezTo>
                <a:cubicBezTo>
                  <a:pt x="523436" y="1061225"/>
                  <a:pt x="519220" y="1048256"/>
                  <a:pt x="524933" y="1041400"/>
                </a:cubicBezTo>
                <a:cubicBezTo>
                  <a:pt x="533967" y="1030559"/>
                  <a:pt x="546548" y="1023001"/>
                  <a:pt x="558800" y="1016000"/>
                </a:cubicBezTo>
                <a:cubicBezTo>
                  <a:pt x="572821" y="1007988"/>
                  <a:pt x="615809" y="1001212"/>
                  <a:pt x="626533" y="999067"/>
                </a:cubicBezTo>
                <a:cubicBezTo>
                  <a:pt x="634032" y="954075"/>
                  <a:pt x="644915" y="919489"/>
                  <a:pt x="618067" y="982133"/>
                </a:cubicBezTo>
                <a:cubicBezTo>
                  <a:pt x="601580" y="1020601"/>
                  <a:pt x="620826" y="996307"/>
                  <a:pt x="592667" y="1024467"/>
                </a:cubicBezTo>
                <a:cubicBezTo>
                  <a:pt x="589845" y="1032934"/>
                  <a:pt x="590511" y="1043556"/>
                  <a:pt x="584200" y="1049867"/>
                </a:cubicBezTo>
                <a:cubicBezTo>
                  <a:pt x="577889" y="1056178"/>
                  <a:pt x="566453" y="1053741"/>
                  <a:pt x="558800" y="1058333"/>
                </a:cubicBezTo>
                <a:cubicBezTo>
                  <a:pt x="500691" y="1093199"/>
                  <a:pt x="588420" y="1059750"/>
                  <a:pt x="516467" y="1083733"/>
                </a:cubicBezTo>
                <a:cubicBezTo>
                  <a:pt x="513645" y="1092200"/>
                  <a:pt x="508000" y="1118058"/>
                  <a:pt x="508000" y="1109133"/>
                </a:cubicBezTo>
                <a:cubicBezTo>
                  <a:pt x="508000" y="1091966"/>
                  <a:pt x="514039" y="1075327"/>
                  <a:pt x="516467" y="1058333"/>
                </a:cubicBezTo>
                <a:cubicBezTo>
                  <a:pt x="519685" y="1035808"/>
                  <a:pt x="522111" y="1013178"/>
                  <a:pt x="524933" y="990600"/>
                </a:cubicBezTo>
                <a:cubicBezTo>
                  <a:pt x="522111" y="936978"/>
                  <a:pt x="521119" y="883228"/>
                  <a:pt x="516467" y="829733"/>
                </a:cubicBezTo>
                <a:cubicBezTo>
                  <a:pt x="515459" y="818141"/>
                  <a:pt x="509285" y="807432"/>
                  <a:pt x="508000" y="795867"/>
                </a:cubicBezTo>
                <a:cubicBezTo>
                  <a:pt x="492680" y="657991"/>
                  <a:pt x="523080" y="712654"/>
                  <a:pt x="482600" y="651933"/>
                </a:cubicBezTo>
                <a:lnTo>
                  <a:pt x="465667" y="584200"/>
                </a:lnTo>
                <a:cubicBezTo>
                  <a:pt x="462845" y="572911"/>
                  <a:pt x="463655" y="560015"/>
                  <a:pt x="457200" y="550333"/>
                </a:cubicBezTo>
                <a:cubicBezTo>
                  <a:pt x="451556" y="541866"/>
                  <a:pt x="444400" y="534232"/>
                  <a:pt x="440267" y="524933"/>
                </a:cubicBezTo>
                <a:cubicBezTo>
                  <a:pt x="433018" y="508622"/>
                  <a:pt x="423333" y="474133"/>
                  <a:pt x="423333" y="474133"/>
                </a:cubicBezTo>
                <a:cubicBezTo>
                  <a:pt x="420406" y="456567"/>
                  <a:pt x="413980" y="409680"/>
                  <a:pt x="406400" y="389467"/>
                </a:cubicBezTo>
                <a:cubicBezTo>
                  <a:pt x="401968" y="377649"/>
                  <a:pt x="396468" y="366102"/>
                  <a:pt x="389467" y="355600"/>
                </a:cubicBezTo>
                <a:cubicBezTo>
                  <a:pt x="385039" y="348958"/>
                  <a:pt x="378178" y="344311"/>
                  <a:pt x="372533" y="338667"/>
                </a:cubicBezTo>
                <a:cubicBezTo>
                  <a:pt x="349164" y="268559"/>
                  <a:pt x="365501" y="302720"/>
                  <a:pt x="321733" y="237067"/>
                </a:cubicBezTo>
                <a:cubicBezTo>
                  <a:pt x="316089" y="228600"/>
                  <a:pt x="311995" y="218862"/>
                  <a:pt x="304800" y="211667"/>
                </a:cubicBezTo>
                <a:cubicBezTo>
                  <a:pt x="293511" y="200378"/>
                  <a:pt x="283705" y="187379"/>
                  <a:pt x="270933" y="177800"/>
                </a:cubicBezTo>
                <a:cubicBezTo>
                  <a:pt x="254473" y="165455"/>
                  <a:pt x="233586" y="152283"/>
                  <a:pt x="220133" y="135467"/>
                </a:cubicBezTo>
                <a:cubicBezTo>
                  <a:pt x="213776" y="127521"/>
                  <a:pt x="210395" y="117262"/>
                  <a:pt x="203200" y="110067"/>
                </a:cubicBezTo>
                <a:cubicBezTo>
                  <a:pt x="196005" y="102872"/>
                  <a:pt x="185617" y="99647"/>
                  <a:pt x="177800" y="93133"/>
                </a:cubicBezTo>
                <a:cubicBezTo>
                  <a:pt x="156260" y="75183"/>
                  <a:pt x="152968" y="61929"/>
                  <a:pt x="127000" y="50800"/>
                </a:cubicBezTo>
                <a:cubicBezTo>
                  <a:pt x="116304" y="46216"/>
                  <a:pt x="104422" y="45155"/>
                  <a:pt x="93133" y="42333"/>
                </a:cubicBezTo>
                <a:cubicBezTo>
                  <a:pt x="76200" y="31044"/>
                  <a:pt x="27942" y="-5923"/>
                  <a:pt x="42333" y="8467"/>
                </a:cubicBezTo>
                <a:cubicBezTo>
                  <a:pt x="47978" y="14111"/>
                  <a:pt x="52336" y="21440"/>
                  <a:pt x="59267" y="25400"/>
                </a:cubicBezTo>
                <a:cubicBezTo>
                  <a:pt x="72463" y="32940"/>
                  <a:pt x="88315" y="34952"/>
                  <a:pt x="101600" y="42333"/>
                </a:cubicBezTo>
                <a:cubicBezTo>
                  <a:pt x="113935" y="49186"/>
                  <a:pt x="124627" y="58699"/>
                  <a:pt x="135467" y="67733"/>
                </a:cubicBezTo>
                <a:cubicBezTo>
                  <a:pt x="141599" y="72843"/>
                  <a:pt x="145555" y="80560"/>
                  <a:pt x="152400" y="84667"/>
                </a:cubicBezTo>
                <a:cubicBezTo>
                  <a:pt x="160053" y="89259"/>
                  <a:pt x="169333" y="90311"/>
                  <a:pt x="177800" y="93133"/>
                </a:cubicBezTo>
                <a:cubicBezTo>
                  <a:pt x="186267" y="98778"/>
                  <a:pt x="196005" y="102872"/>
                  <a:pt x="203200" y="110067"/>
                </a:cubicBezTo>
                <a:cubicBezTo>
                  <a:pt x="210395" y="117262"/>
                  <a:pt x="212187" y="129110"/>
                  <a:pt x="220133" y="135467"/>
                </a:cubicBezTo>
                <a:cubicBezTo>
                  <a:pt x="227102" y="141042"/>
                  <a:pt x="237066" y="141111"/>
                  <a:pt x="245533" y="143933"/>
                </a:cubicBezTo>
                <a:cubicBezTo>
                  <a:pt x="251178" y="152400"/>
                  <a:pt x="256110" y="161387"/>
                  <a:pt x="262467" y="169333"/>
                </a:cubicBezTo>
                <a:cubicBezTo>
                  <a:pt x="267454" y="175566"/>
                  <a:pt x="275830" y="179127"/>
                  <a:pt x="279400" y="186267"/>
                </a:cubicBezTo>
                <a:cubicBezTo>
                  <a:pt x="306736" y="240939"/>
                  <a:pt x="263843" y="204116"/>
                  <a:pt x="313267" y="237067"/>
                </a:cubicBezTo>
                <a:cubicBezTo>
                  <a:pt x="316089" y="245534"/>
                  <a:pt x="317141" y="254814"/>
                  <a:pt x="321733" y="262467"/>
                </a:cubicBezTo>
                <a:cubicBezTo>
                  <a:pt x="325840" y="269312"/>
                  <a:pt x="335097" y="272260"/>
                  <a:pt x="338667" y="279400"/>
                </a:cubicBezTo>
                <a:cubicBezTo>
                  <a:pt x="343871" y="289808"/>
                  <a:pt x="343047" y="302372"/>
                  <a:pt x="347133" y="313267"/>
                </a:cubicBezTo>
                <a:cubicBezTo>
                  <a:pt x="351565" y="325085"/>
                  <a:pt x="358422" y="335844"/>
                  <a:pt x="364067" y="347133"/>
                </a:cubicBezTo>
                <a:cubicBezTo>
                  <a:pt x="376863" y="398323"/>
                  <a:pt x="368851" y="369951"/>
                  <a:pt x="389467" y="431800"/>
                </a:cubicBezTo>
                <a:lnTo>
                  <a:pt x="397933" y="457200"/>
                </a:lnTo>
                <a:cubicBezTo>
                  <a:pt x="401054" y="479044"/>
                  <a:pt x="403044" y="518222"/>
                  <a:pt x="414867" y="541867"/>
                </a:cubicBezTo>
                <a:cubicBezTo>
                  <a:pt x="419418" y="550968"/>
                  <a:pt x="426156" y="558800"/>
                  <a:pt x="431800" y="567267"/>
                </a:cubicBezTo>
                <a:cubicBezTo>
                  <a:pt x="458273" y="673152"/>
                  <a:pt x="424438" y="541498"/>
                  <a:pt x="448733" y="626533"/>
                </a:cubicBezTo>
                <a:cubicBezTo>
                  <a:pt x="451930" y="637722"/>
                  <a:pt x="454378" y="649111"/>
                  <a:pt x="457200" y="660400"/>
                </a:cubicBezTo>
                <a:cubicBezTo>
                  <a:pt x="460022" y="694267"/>
                  <a:pt x="460080" y="728478"/>
                  <a:pt x="465667" y="762000"/>
                </a:cubicBezTo>
                <a:cubicBezTo>
                  <a:pt x="468601" y="779606"/>
                  <a:pt x="482600" y="812800"/>
                  <a:pt x="482600" y="812800"/>
                </a:cubicBezTo>
                <a:cubicBezTo>
                  <a:pt x="485422" y="852311"/>
                  <a:pt x="486439" y="891993"/>
                  <a:pt x="491067" y="931333"/>
                </a:cubicBezTo>
                <a:cubicBezTo>
                  <a:pt x="492110" y="940196"/>
                  <a:pt x="497185" y="948123"/>
                  <a:pt x="499533" y="956733"/>
                </a:cubicBezTo>
                <a:cubicBezTo>
                  <a:pt x="528180" y="1061772"/>
                  <a:pt x="505446" y="991403"/>
                  <a:pt x="524933" y="1049867"/>
                </a:cubicBezTo>
                <a:cubicBezTo>
                  <a:pt x="527755" y="1080911"/>
                  <a:pt x="549438" y="1116270"/>
                  <a:pt x="533400" y="1143000"/>
                </a:cubicBezTo>
                <a:cubicBezTo>
                  <a:pt x="522929" y="1160451"/>
                  <a:pt x="499533" y="1092200"/>
                  <a:pt x="499533" y="1092200"/>
                </a:cubicBezTo>
                <a:cubicBezTo>
                  <a:pt x="491688" y="1068662"/>
                  <a:pt x="481740" y="1046244"/>
                  <a:pt x="508000" y="1092200"/>
                </a:cubicBezTo>
                <a:cubicBezTo>
                  <a:pt x="550960" y="1167381"/>
                  <a:pt x="500617" y="1089594"/>
                  <a:pt x="541867" y="1151467"/>
                </a:cubicBezTo>
                <a:cubicBezTo>
                  <a:pt x="547511" y="1145822"/>
                  <a:pt x="554693" y="1141378"/>
                  <a:pt x="558800" y="1134533"/>
                </a:cubicBezTo>
                <a:cubicBezTo>
                  <a:pt x="566811" y="1121181"/>
                  <a:pt x="573590" y="1076446"/>
                  <a:pt x="575733" y="1066800"/>
                </a:cubicBezTo>
                <a:cubicBezTo>
                  <a:pt x="578257" y="1055441"/>
                  <a:pt x="579616" y="1043629"/>
                  <a:pt x="584200" y="1032933"/>
                </a:cubicBezTo>
                <a:cubicBezTo>
                  <a:pt x="588208" y="1023580"/>
                  <a:pt x="601133" y="1007533"/>
                  <a:pt x="601133" y="1007533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txBody>
          <a:bodyPr lIns="91190" tIns="45690" rIns="91190" bIns="45690" rtlCol="0" anchor="ctr"/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TextBox 15" descr=" 6">
            <a:extLst>
              <a:ext uri="{FF2B5EF4-FFF2-40B4-BE49-F238E27FC236}">
                <a16:creationId xmlns:a16="http://schemas.microsoft.com/office/drawing/2014/main" id="{D3385D67-52ED-4A17-9207-623494752339}"/>
              </a:ext>
            </a:extLst>
          </p:cNvPr>
          <p:cNvSpPr txBox="1"/>
          <p:nvPr/>
        </p:nvSpPr>
        <p:spPr>
          <a:xfrm rot="21076520">
            <a:off x="922986" y="2156823"/>
            <a:ext cx="2951066" cy="430827"/>
          </a:xfrm>
          <a:prstGeom prst="rect">
            <a:avLst/>
          </a:prstGeom>
          <a:noFill/>
        </p:spPr>
        <p:txBody>
          <a:bodyPr wrap="square" lIns="91190" tIns="45690" rIns="91190" bIns="45690" rtlCol="0">
            <a:spAutoFit/>
          </a:bodyPr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r>
              <a:rPr lang="en-US" sz="2200" dirty="0">
                <a:solidFill>
                  <a:schemeClr val="bg1"/>
                </a:solidFill>
                <a:latin typeface="Segoe Print" panose="02000600000000000000" pitchFamily="2" charset="0"/>
              </a:rPr>
              <a:t>Hard of hearing</a:t>
            </a:r>
          </a:p>
        </p:txBody>
      </p:sp>
      <p:sp>
        <p:nvSpPr>
          <p:cNvPr id="7" name="Rectangle 6" descr=" 7">
            <a:extLst>
              <a:ext uri="{FF2B5EF4-FFF2-40B4-BE49-F238E27FC236}">
                <a16:creationId xmlns:a16="http://schemas.microsoft.com/office/drawing/2014/main" id="{3AF842BA-4C01-4B59-AC29-1BC8F876FE75}"/>
              </a:ext>
            </a:extLst>
          </p:cNvPr>
          <p:cNvSpPr/>
          <p:nvPr/>
        </p:nvSpPr>
        <p:spPr>
          <a:xfrm>
            <a:off x="450184" y="2840594"/>
            <a:ext cx="11177589" cy="1554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342900" indent="-342900" algn="ctr">
              <a:buChar char=" "/>
            </a:pPr>
            <a:endParaRPr lang="en-US" sz="22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5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 10">
            <a:extLst>
              <a:ext uri="{FF2B5EF4-FFF2-40B4-BE49-F238E27FC236}">
                <a16:creationId xmlns:a16="http://schemas.microsoft.com/office/drawing/2014/main" id="{0BA2BE19-AE76-4C8F-8C3E-6C7C0E9C3AE1}"/>
              </a:ext>
            </a:extLst>
          </p:cNvPr>
          <p:cNvSpPr/>
          <p:nvPr/>
        </p:nvSpPr>
        <p:spPr>
          <a:xfrm>
            <a:off x="65314" y="1456976"/>
            <a:ext cx="11174185" cy="7429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lvl="0" algn="ctr"/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Only a few studies have focused on the DHH population.</a:t>
            </a:r>
          </a:p>
        </p:txBody>
      </p:sp>
      <p:sp>
        <p:nvSpPr>
          <p:cNvPr id="11" name="Title 1" descr=" 11">
            <a:extLst>
              <a:ext uri="{FF2B5EF4-FFF2-40B4-BE49-F238E27FC236}">
                <a16:creationId xmlns:a16="http://schemas.microsoft.com/office/drawing/2014/main" id="{56BDF47D-566B-4EF6-AE90-E2649675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Related Work</a:t>
            </a:r>
          </a:p>
        </p:txBody>
      </p:sp>
      <p:sp>
        <p:nvSpPr>
          <p:cNvPr id="4" name="Rectangle 3" descr=" 3">
            <a:extLst>
              <a:ext uri="{FF2B5EF4-FFF2-40B4-BE49-F238E27FC236}">
                <a16:creationId xmlns:a16="http://schemas.microsoft.com/office/drawing/2014/main" id="{0F037DA7-A5EA-4B65-9692-BE8A27E2DDE3}"/>
              </a:ext>
            </a:extLst>
          </p:cNvPr>
          <p:cNvSpPr/>
          <p:nvPr/>
        </p:nvSpPr>
        <p:spPr>
          <a:xfrm>
            <a:off x="1930439" y="2477060"/>
            <a:ext cx="2749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Examples include:</a:t>
            </a:r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625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 10">
            <a:extLst>
              <a:ext uri="{FF2B5EF4-FFF2-40B4-BE49-F238E27FC236}">
                <a16:creationId xmlns:a16="http://schemas.microsoft.com/office/drawing/2014/main" id="{0BA2BE19-AE76-4C8F-8C3E-6C7C0E9C3AE1}"/>
              </a:ext>
            </a:extLst>
          </p:cNvPr>
          <p:cNvSpPr/>
          <p:nvPr/>
        </p:nvSpPr>
        <p:spPr>
          <a:xfrm>
            <a:off x="65314" y="1456976"/>
            <a:ext cx="11174185" cy="7429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lvl="0" algn="ctr"/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Only a few studies have focused on the DHH population.</a:t>
            </a:r>
          </a:p>
        </p:txBody>
      </p:sp>
      <p:sp>
        <p:nvSpPr>
          <p:cNvPr id="11" name="Title 1" descr=" 11">
            <a:extLst>
              <a:ext uri="{FF2B5EF4-FFF2-40B4-BE49-F238E27FC236}">
                <a16:creationId xmlns:a16="http://schemas.microsoft.com/office/drawing/2014/main" id="{56BDF47D-566B-4EF6-AE90-E2649675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Related Work</a:t>
            </a:r>
          </a:p>
        </p:txBody>
      </p:sp>
      <p:pic>
        <p:nvPicPr>
          <p:cNvPr id="5" name="Picture 2" descr=" 2050">
            <a:extLst>
              <a:ext uri="{FF2B5EF4-FFF2-40B4-BE49-F238E27FC236}">
                <a16:creationId xmlns:a16="http://schemas.microsoft.com/office/drawing/2014/main" id="{C45B2045-E6ED-4258-A2D1-7D822394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76" y="3019470"/>
            <a:ext cx="2241867" cy="149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descr=" 3">
            <a:extLst>
              <a:ext uri="{FF2B5EF4-FFF2-40B4-BE49-F238E27FC236}">
                <a16:creationId xmlns:a16="http://schemas.microsoft.com/office/drawing/2014/main" id="{0F037DA7-A5EA-4B65-9692-BE8A27E2DDE3}"/>
              </a:ext>
            </a:extLst>
          </p:cNvPr>
          <p:cNvSpPr/>
          <p:nvPr/>
        </p:nvSpPr>
        <p:spPr>
          <a:xfrm>
            <a:off x="1930439" y="2477060"/>
            <a:ext cx="2749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Examples include:</a:t>
            </a:r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6" name="Rectangle 5" descr=" 4">
            <a:extLst>
              <a:ext uri="{FF2B5EF4-FFF2-40B4-BE49-F238E27FC236}">
                <a16:creationId xmlns:a16="http://schemas.microsoft.com/office/drawing/2014/main" id="{5FAAEF34-CABD-4515-BA13-2172D7865F10}"/>
              </a:ext>
            </a:extLst>
          </p:cNvPr>
          <p:cNvSpPr/>
          <p:nvPr/>
        </p:nvSpPr>
        <p:spPr>
          <a:xfrm>
            <a:off x="4495800" y="3349902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Interviews about DHH people’s experiences </a:t>
            </a:r>
          </a:p>
          <a:p>
            <a:pPr lvl="0"/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 international conference (</a:t>
            </a:r>
            <a:r>
              <a:rPr lang="en-US" sz="2200" dirty="0" err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Friedner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2014) </a:t>
            </a:r>
          </a:p>
        </p:txBody>
      </p:sp>
    </p:spTree>
    <p:extLst>
      <p:ext uri="{BB962C8B-B14F-4D97-AF65-F5344CB8AC3E}">
        <p14:creationId xmlns:p14="http://schemas.microsoft.com/office/powerpoint/2010/main" val="31844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 10">
            <a:extLst>
              <a:ext uri="{FF2B5EF4-FFF2-40B4-BE49-F238E27FC236}">
                <a16:creationId xmlns:a16="http://schemas.microsoft.com/office/drawing/2014/main" id="{0BA2BE19-AE76-4C8F-8C3E-6C7C0E9C3AE1}"/>
              </a:ext>
            </a:extLst>
          </p:cNvPr>
          <p:cNvSpPr/>
          <p:nvPr/>
        </p:nvSpPr>
        <p:spPr>
          <a:xfrm>
            <a:off x="65314" y="1456976"/>
            <a:ext cx="11174185" cy="7429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lvl="0" algn="ctr"/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Only a few studies have focused on the DHH population.</a:t>
            </a:r>
          </a:p>
        </p:txBody>
      </p:sp>
      <p:sp>
        <p:nvSpPr>
          <p:cNvPr id="11" name="Title 1" descr=" 11">
            <a:extLst>
              <a:ext uri="{FF2B5EF4-FFF2-40B4-BE49-F238E27FC236}">
                <a16:creationId xmlns:a16="http://schemas.microsoft.com/office/drawing/2014/main" id="{56BDF47D-566B-4EF6-AE90-E2649675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Related Work</a:t>
            </a:r>
          </a:p>
        </p:txBody>
      </p:sp>
      <p:sp>
        <p:nvSpPr>
          <p:cNvPr id="7" name="Rectangle 6" descr=" 2">
            <a:extLst>
              <a:ext uri="{FF2B5EF4-FFF2-40B4-BE49-F238E27FC236}">
                <a16:creationId xmlns:a16="http://schemas.microsoft.com/office/drawing/2014/main" id="{C2E488FD-D8BF-4B3F-A423-DFA740C715DD}"/>
              </a:ext>
            </a:extLst>
          </p:cNvPr>
          <p:cNvSpPr/>
          <p:nvPr/>
        </p:nvSpPr>
        <p:spPr>
          <a:xfrm>
            <a:off x="4495799" y="5318210"/>
            <a:ext cx="72485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Online survey of Deaf backpackers (</a:t>
            </a:r>
            <a:r>
              <a:rPr lang="en-US" sz="2200" dirty="0" err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Zajadacz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2013) </a:t>
            </a:r>
          </a:p>
        </p:txBody>
      </p:sp>
      <p:pic>
        <p:nvPicPr>
          <p:cNvPr id="5" name="Picture 2" descr=" 2050">
            <a:extLst>
              <a:ext uri="{FF2B5EF4-FFF2-40B4-BE49-F238E27FC236}">
                <a16:creationId xmlns:a16="http://schemas.microsoft.com/office/drawing/2014/main" id="{C45B2045-E6ED-4258-A2D1-7D822394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76" y="3019470"/>
            <a:ext cx="2241867" cy="149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 2052">
            <a:extLst>
              <a:ext uri="{FF2B5EF4-FFF2-40B4-BE49-F238E27FC236}">
                <a16:creationId xmlns:a16="http://schemas.microsoft.com/office/drawing/2014/main" id="{E64E913D-BCA9-4772-B84F-8F33D6083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32986" r="4811" b="8555"/>
          <a:stretch/>
        </p:blipFill>
        <p:spPr bwMode="auto">
          <a:xfrm>
            <a:off x="2048277" y="4775910"/>
            <a:ext cx="2333224" cy="154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descr=" 3">
            <a:extLst>
              <a:ext uri="{FF2B5EF4-FFF2-40B4-BE49-F238E27FC236}">
                <a16:creationId xmlns:a16="http://schemas.microsoft.com/office/drawing/2014/main" id="{0F037DA7-A5EA-4B65-9692-BE8A27E2DDE3}"/>
              </a:ext>
            </a:extLst>
          </p:cNvPr>
          <p:cNvSpPr/>
          <p:nvPr/>
        </p:nvSpPr>
        <p:spPr>
          <a:xfrm>
            <a:off x="1930439" y="2477060"/>
            <a:ext cx="2749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Examples include:</a:t>
            </a:r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6" name="Rectangle 5" descr=" 4">
            <a:extLst>
              <a:ext uri="{FF2B5EF4-FFF2-40B4-BE49-F238E27FC236}">
                <a16:creationId xmlns:a16="http://schemas.microsoft.com/office/drawing/2014/main" id="{5FAAEF34-CABD-4515-BA13-2172D7865F10}"/>
              </a:ext>
            </a:extLst>
          </p:cNvPr>
          <p:cNvSpPr/>
          <p:nvPr/>
        </p:nvSpPr>
        <p:spPr>
          <a:xfrm>
            <a:off x="4495800" y="3349902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Interviews about DHH people’s experiences </a:t>
            </a:r>
          </a:p>
          <a:p>
            <a:pPr lvl="0"/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 international conference (</a:t>
            </a:r>
            <a:r>
              <a:rPr lang="en-US" sz="2200" dirty="0" err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Friedner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2014) </a:t>
            </a:r>
          </a:p>
        </p:txBody>
      </p:sp>
    </p:spTree>
    <p:extLst>
      <p:ext uri="{BB962C8B-B14F-4D97-AF65-F5344CB8AC3E}">
        <p14:creationId xmlns:p14="http://schemas.microsoft.com/office/powerpoint/2010/main" val="39379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5">
            <a:extLst>
              <a:ext uri="{FF2B5EF4-FFF2-40B4-BE49-F238E27FC236}">
                <a16:creationId xmlns:a16="http://schemas.microsoft.com/office/drawing/2014/main" id="{A72BD6CD-0AB9-4C19-B821-78E0BC28E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5525"/>
            <a:ext cx="12204699" cy="9153525"/>
          </a:xfrm>
          <a:prstGeom prst="rect">
            <a:avLst/>
          </a:prstGeom>
        </p:spPr>
      </p:pic>
      <p:sp>
        <p:nvSpPr>
          <p:cNvPr id="14" name="BlackOverlay" descr=" 14">
            <a:extLst>
              <a:ext uri="{FF2B5EF4-FFF2-40B4-BE49-F238E27FC236}">
                <a16:creationId xmlns:a16="http://schemas.microsoft.com/office/drawing/2014/main" id="{02116594-9BDB-442D-B760-8C76893259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4500"/>
              </a:lnSpc>
            </a:pPr>
            <a:r>
              <a:rPr lang="en-US" sz="33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 offer a longitudinal exploration of a hard of hearing </a:t>
            </a:r>
          </a:p>
          <a:p>
            <a:pPr lvl="0" algn="ctr">
              <a:lnSpc>
                <a:spcPts val="4500"/>
              </a:lnSpc>
            </a:pPr>
            <a:r>
              <a:rPr lang="en-US" sz="33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traveler’s experiences from a </a:t>
            </a:r>
            <a:r>
              <a:rPr lang="en-US" sz="33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highly personal view </a:t>
            </a:r>
            <a:r>
              <a:rPr lang="en-US" sz="33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using</a:t>
            </a:r>
          </a:p>
          <a:p>
            <a:pPr lvl="0" algn="ctr">
              <a:lnSpc>
                <a:spcPts val="4500"/>
              </a:lnSpc>
            </a:pP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5">
            <a:extLst>
              <a:ext uri="{FF2B5EF4-FFF2-40B4-BE49-F238E27FC236}">
                <a16:creationId xmlns:a16="http://schemas.microsoft.com/office/drawing/2014/main" id="{A72BD6CD-0AB9-4C19-B821-78E0BC28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5525"/>
            <a:ext cx="12204699" cy="9153525"/>
          </a:xfrm>
          <a:prstGeom prst="rect">
            <a:avLst/>
          </a:prstGeom>
        </p:spPr>
      </p:pic>
      <p:sp>
        <p:nvSpPr>
          <p:cNvPr id="14" name="BlackOverlay" descr=" 14">
            <a:extLst>
              <a:ext uri="{FF2B5EF4-FFF2-40B4-BE49-F238E27FC236}">
                <a16:creationId xmlns:a16="http://schemas.microsoft.com/office/drawing/2014/main" id="{02116594-9BDB-442D-B760-8C76893259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4500"/>
              </a:lnSpc>
            </a:pPr>
            <a:r>
              <a:rPr lang="en-US" sz="33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 offer a longitudinal exploration of a hard of hearing </a:t>
            </a:r>
          </a:p>
          <a:p>
            <a:pPr lvl="0" algn="ctr">
              <a:lnSpc>
                <a:spcPts val="4500"/>
              </a:lnSpc>
            </a:pPr>
            <a:r>
              <a:rPr lang="en-US" sz="33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traveler’s experiences from a </a:t>
            </a:r>
            <a:r>
              <a:rPr lang="en-US" sz="33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highly personal view </a:t>
            </a:r>
            <a:r>
              <a:rPr lang="en-US" sz="33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using</a:t>
            </a:r>
          </a:p>
          <a:p>
            <a:pPr lvl="0" algn="ctr">
              <a:lnSpc>
                <a:spcPts val="4500"/>
              </a:lnSpc>
            </a:pP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4" name="Rectangle 3" descr=" 3">
            <a:extLst>
              <a:ext uri="{FF2B5EF4-FFF2-40B4-BE49-F238E27FC236}">
                <a16:creationId xmlns:a16="http://schemas.microsoft.com/office/drawing/2014/main" id="{AB47E3C7-59F8-43D2-B09F-5091F3AB588F}"/>
              </a:ext>
            </a:extLst>
          </p:cNvPr>
          <p:cNvSpPr/>
          <p:nvPr/>
        </p:nvSpPr>
        <p:spPr>
          <a:xfrm>
            <a:off x="1049805" y="3216461"/>
            <a:ext cx="9982200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autoethnography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052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descr=" 13">
            <a:extLst>
              <a:ext uri="{FF2B5EF4-FFF2-40B4-BE49-F238E27FC236}">
                <a16:creationId xmlns:a16="http://schemas.microsoft.com/office/drawing/2014/main" id="{9AAB0DEC-BA7D-4F06-896F-4BB543BC3B01}"/>
              </a:ext>
            </a:extLst>
          </p:cNvPr>
          <p:cNvSpPr/>
          <p:nvPr/>
        </p:nvSpPr>
        <p:spPr>
          <a:xfrm>
            <a:off x="709682" y="1282700"/>
            <a:ext cx="11482318" cy="551388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lvl="0" defTabSz="912201">
              <a:buClr>
                <a:srgbClr val="FFC000"/>
              </a:buClr>
              <a:defRPr/>
            </a:pPr>
            <a:endParaRPr lang="en-US" sz="1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buClr>
                <a:srgbClr val="FFC000"/>
              </a:buClr>
              <a:buChar char=" "/>
              <a:defRPr/>
            </a:pPr>
            <a:r>
              <a:rPr lang="en-US" sz="24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   </a:t>
            </a:r>
            <a:r>
              <a:rPr lang="en-US" sz="2400">
                <a:solidFill>
                  <a:prstClr val="white"/>
                </a:solidFill>
                <a:latin typeface="Segoe UI Light" panose="020B0502040204020203" pitchFamily="34" charset="0"/>
              </a:rPr>
              <a:t>    </a:t>
            </a:r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buClr>
                <a:srgbClr val="FFC000"/>
              </a:buClr>
              <a:buChar char=" "/>
              <a:defRPr/>
            </a:pPr>
            <a:r>
              <a:rPr lang="en-US" sz="2400">
                <a:solidFill>
                  <a:prstClr val="white"/>
                </a:solidFill>
                <a:latin typeface="Segoe UI Light" panose="020B0502040204020203" pitchFamily="34" charset="0"/>
              </a:rPr>
              <a:t>     </a:t>
            </a:r>
            <a:r>
              <a:rPr lang="en-US" sz="2400" i="1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                                 </a:t>
            </a:r>
            <a:endParaRPr lang="en-US" sz="2400" i="1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buClr>
                <a:srgbClr val="FFC000"/>
              </a:buClr>
              <a:buChar char=" "/>
              <a:defRPr/>
            </a:pPr>
            <a:r>
              <a:rPr lang="en-US" sz="2400" i="1">
                <a:solidFill>
                  <a:prstClr val="white"/>
                </a:solidFill>
                <a:latin typeface="Segoe UI Light" panose="020B0502040204020203" pitchFamily="34" charset="0"/>
              </a:rPr>
              <a:t>      </a:t>
            </a:r>
            <a:r>
              <a:rPr lang="en-US" sz="24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</a:t>
            </a:r>
            <a:r>
              <a:rPr lang="en-US" sz="2400" i="1">
                <a:solidFill>
                  <a:prstClr val="white"/>
                </a:solidFill>
                <a:latin typeface="Segoe UI Light" panose="020B0502040204020203" pitchFamily="34" charset="0"/>
              </a:rPr>
              <a:t>  </a:t>
            </a:r>
            <a:r>
              <a:rPr lang="en-US" sz="24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</a:t>
            </a:r>
            <a:r>
              <a:rPr lang="en-US" sz="2400" i="1">
                <a:solidFill>
                  <a:prstClr val="white"/>
                </a:solidFill>
                <a:latin typeface="Segoe UI Light" panose="020B0502040204020203" pitchFamily="34" charset="0"/>
              </a:rPr>
              <a:t>      </a:t>
            </a:r>
            <a:r>
              <a:rPr lang="en-US" sz="24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</a:t>
            </a:r>
            <a:r>
              <a:rPr lang="en-US" sz="2400" i="1">
                <a:solidFill>
                  <a:prstClr val="white"/>
                </a:solidFill>
                <a:latin typeface="Segoe UI Light" panose="020B0502040204020203" pitchFamily="34" charset="0"/>
              </a:rPr>
              <a:t>            </a:t>
            </a:r>
            <a:r>
              <a:rPr lang="en-US" sz="2400">
                <a:solidFill>
                  <a:prstClr val="white"/>
                </a:solidFill>
                <a:latin typeface="Segoe UI Light" panose="020B0502040204020203" pitchFamily="34" charset="0"/>
              </a:rPr>
              <a:t>             </a:t>
            </a:r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lvl="0" defTabSz="912201">
              <a:buClr>
                <a:srgbClr val="FFC000"/>
              </a:buClr>
              <a:defRPr/>
            </a:pPr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indent="-342900" defTabSz="912201">
              <a:buClr>
                <a:srgbClr val="FFC000"/>
              </a:buClr>
              <a:buChar char=" "/>
              <a:defRPr/>
            </a:pPr>
            <a:r>
              <a:rPr lang="en-US" sz="24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</a:t>
            </a:r>
            <a:r>
              <a:rPr lang="en-US" sz="2400">
                <a:solidFill>
                  <a:prstClr val="white"/>
                </a:solidFill>
                <a:latin typeface="Segoe UI Light" panose="020B0502040204020203" pitchFamily="34" charset="0"/>
              </a:rPr>
              <a:t>         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</a:t>
            </a:r>
            <a:b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</a:t>
            </a:r>
            <a:r>
              <a:rPr lang="en-US" sz="24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</a:t>
            </a:r>
            <a:endParaRPr lang="en-US" sz="24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lvl="0" defTabSz="912201">
              <a:buClr>
                <a:srgbClr val="FFC000"/>
              </a:buClr>
              <a:defRPr/>
            </a:pPr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4AFB4C48-2CA3-41ED-98CF-79AE1330F0F8}"/>
              </a:ext>
            </a:extLst>
          </p:cNvPr>
          <p:cNvSpPr txBox="1"/>
          <p:nvPr/>
        </p:nvSpPr>
        <p:spPr>
          <a:xfrm>
            <a:off x="709682" y="2043828"/>
            <a:ext cx="560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Auto-ethnography</a:t>
            </a:r>
          </a:p>
        </p:txBody>
      </p:sp>
      <p:sp>
        <p:nvSpPr>
          <p:cNvPr id="10" name="Rectangle 9" descr=" 10">
            <a:extLst>
              <a:ext uri="{FF2B5EF4-FFF2-40B4-BE49-F238E27FC236}">
                <a16:creationId xmlns:a16="http://schemas.microsoft.com/office/drawing/2014/main" id="{B86F1B5B-6F35-4004-8F6D-B37D8BABE45D}"/>
              </a:ext>
            </a:extLst>
          </p:cNvPr>
          <p:cNvSpPr/>
          <p:nvPr/>
        </p:nvSpPr>
        <p:spPr>
          <a:xfrm>
            <a:off x="-4773386" y="2940868"/>
            <a:ext cx="46790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HCI, researchers have used autoethnographic methods in different stages of the design process to inform user study design [24], test a preliminary prototype [23], and as a lightweight method in the iterative design cycle [43]. </a:t>
            </a:r>
          </a:p>
        </p:txBody>
      </p:sp>
      <p:cxnSp>
        <p:nvCxnSpPr>
          <p:cNvPr id="8" name="HorizontalRule" descr=" 8">
            <a:extLst>
              <a:ext uri="{FF2B5EF4-FFF2-40B4-BE49-F238E27FC236}">
                <a16:creationId xmlns:a16="http://schemas.microsoft.com/office/drawing/2014/main" id="{ECA8420A-1C05-4465-AB05-3326BBABC7B1}"/>
              </a:ext>
            </a:extLst>
          </p:cNvPr>
          <p:cNvCxnSpPr>
            <a:cxnSpLocks/>
          </p:cNvCxnSpPr>
          <p:nvPr/>
        </p:nvCxnSpPr>
        <p:spPr>
          <a:xfrm>
            <a:off x="709682" y="2820652"/>
            <a:ext cx="1105468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6382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descr=" 13">
            <a:extLst>
              <a:ext uri="{FF2B5EF4-FFF2-40B4-BE49-F238E27FC236}">
                <a16:creationId xmlns:a16="http://schemas.microsoft.com/office/drawing/2014/main" id="{9AAB0DEC-BA7D-4F06-896F-4BB543BC3B01}"/>
              </a:ext>
            </a:extLst>
          </p:cNvPr>
          <p:cNvSpPr/>
          <p:nvPr/>
        </p:nvSpPr>
        <p:spPr>
          <a:xfrm>
            <a:off x="709682" y="1282700"/>
            <a:ext cx="11482318" cy="551388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lvl="0" defTabSz="912201">
              <a:buClr>
                <a:srgbClr val="FFC000"/>
              </a:buClr>
              <a:defRPr/>
            </a:pPr>
            <a:endParaRPr lang="en-US" sz="1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defTabSz="912201">
              <a:buClr>
                <a:srgbClr val="FFC000"/>
              </a:buClr>
              <a:defRPr/>
            </a:pPr>
            <a:r>
              <a:rPr lang="en-US" sz="2400">
                <a:solidFill>
                  <a:srgbClr val="FFFFFF"/>
                </a:solidFill>
                <a:latin typeface="Segoe UI Light" panose="020B0502040204020203" pitchFamily="34" charset="0"/>
              </a:rPr>
              <a:t>A qualitative research method where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researcher adopts the role of participant </a:t>
            </a:r>
            <a:r>
              <a:rPr lang="en-US" sz="2400">
                <a:solidFill>
                  <a:srgbClr val="FFFFFF"/>
                </a:solidFill>
                <a:latin typeface="Segoe UI Light" panose="020B0502040204020203" pitchFamily="34" charset="0"/>
              </a:rPr>
              <a:t>and </a:t>
            </a:r>
          </a:p>
          <a:p>
            <a:pPr defTabSz="912201">
              <a:buClr>
                <a:srgbClr val="FFC000"/>
              </a:buClr>
              <a:defRPr/>
            </a:pPr>
            <a:r>
              <a:rPr lang="en-US" sz="2400">
                <a:solidFill>
                  <a:srgbClr val="FFFFFF"/>
                </a:solidFill>
                <a:latin typeface="Segoe UI Light" panose="020B0502040204020203" pitchFamily="34" charset="0"/>
              </a:rPr>
              <a:t>uses </a:t>
            </a:r>
            <a:r>
              <a:rPr lang="en-US" sz="2400" i="1">
                <a:solidFill>
                  <a:srgbClr val="FFFFFF"/>
                </a:solidFill>
                <a:latin typeface="Segoe UI Light" panose="020B0502040204020203" pitchFamily="34" charset="0"/>
              </a:rPr>
              <a:t>“self-reflection to explore their personal experience and connect their story to </a:t>
            </a:r>
          </a:p>
          <a:p>
            <a:pPr defTabSz="912201">
              <a:buClr>
                <a:srgbClr val="FFC000"/>
              </a:buClr>
              <a:defRPr/>
            </a:pPr>
            <a:r>
              <a:rPr lang="en-US" sz="2400" i="1">
                <a:solidFill>
                  <a:srgbClr val="FFFFFF"/>
                </a:solidFill>
                <a:latin typeface="Segoe UI Light" panose="020B0502040204020203" pitchFamily="34" charset="0"/>
              </a:rPr>
              <a:t>wider </a:t>
            </a:r>
            <a:r>
              <a:rPr lang="en-US" sz="24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cultural</a:t>
            </a:r>
            <a:r>
              <a:rPr lang="en-US" sz="2400" i="1">
                <a:solidFill>
                  <a:srgbClr val="FFFFFF"/>
                </a:solidFill>
                <a:latin typeface="Segoe UI Light" panose="020B0502040204020203" pitchFamily="34" charset="0"/>
              </a:rPr>
              <a:t>, </a:t>
            </a:r>
            <a:r>
              <a:rPr lang="en-US" sz="24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political</a:t>
            </a:r>
            <a:r>
              <a:rPr lang="en-US" sz="2400" i="1">
                <a:solidFill>
                  <a:srgbClr val="FFFFFF"/>
                </a:solidFill>
                <a:latin typeface="Segoe UI Light" panose="020B0502040204020203" pitchFamily="34" charset="0"/>
              </a:rPr>
              <a:t>, and </a:t>
            </a:r>
            <a:r>
              <a:rPr lang="en-US" sz="24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social</a:t>
            </a:r>
            <a:r>
              <a:rPr lang="en-US" sz="2400" i="1">
                <a:solidFill>
                  <a:srgbClr val="FFFFFF"/>
                </a:solidFill>
                <a:latin typeface="Segoe UI Light" panose="020B0502040204020203" pitchFamily="34" charset="0"/>
              </a:rPr>
              <a:t> meanings.” </a:t>
            </a:r>
            <a:r>
              <a:rPr lang="en-US" sz="2400">
                <a:solidFill>
                  <a:srgbClr val="FFFFFF"/>
                </a:solidFill>
                <a:latin typeface="Segoe UI Light" panose="020B0502040204020203" pitchFamily="34" charset="0"/>
              </a:rPr>
              <a:t>(Ellis, 2010)</a:t>
            </a:r>
          </a:p>
          <a:p>
            <a:pPr lvl="0" defTabSz="912201">
              <a:buClr>
                <a:srgbClr val="FFC000"/>
              </a:buClr>
              <a:defRPr/>
            </a:pPr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defTabSz="912201">
              <a:buClr>
                <a:srgbClr val="FFC000"/>
              </a:buClr>
              <a:buChar char=" "/>
              <a:defRPr/>
            </a:pPr>
            <a:r>
              <a:rPr lang="en-US" sz="24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</a:t>
            </a:r>
            <a:r>
              <a:rPr lang="en-US" sz="2400">
                <a:solidFill>
                  <a:prstClr val="white"/>
                </a:solidFill>
                <a:latin typeface="Segoe UI Light" panose="020B0502040204020203" pitchFamily="34" charset="0"/>
              </a:rPr>
              <a:t>         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</a:t>
            </a:r>
            <a:b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</a:t>
            </a:r>
            <a:r>
              <a:rPr lang="en-US" sz="24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</a:t>
            </a:r>
            <a:endParaRPr lang="en-US" sz="24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lvl="0" defTabSz="912201">
              <a:buClr>
                <a:srgbClr val="FFC000"/>
              </a:buClr>
              <a:defRPr/>
            </a:pPr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4AFB4C48-2CA3-41ED-98CF-79AE1330F0F8}"/>
              </a:ext>
            </a:extLst>
          </p:cNvPr>
          <p:cNvSpPr txBox="1"/>
          <p:nvPr/>
        </p:nvSpPr>
        <p:spPr>
          <a:xfrm>
            <a:off x="709682" y="2043828"/>
            <a:ext cx="560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Auto-ethnography</a:t>
            </a:r>
          </a:p>
        </p:txBody>
      </p:sp>
      <p:sp>
        <p:nvSpPr>
          <p:cNvPr id="10" name="Rectangle 9" descr=" 10">
            <a:extLst>
              <a:ext uri="{FF2B5EF4-FFF2-40B4-BE49-F238E27FC236}">
                <a16:creationId xmlns:a16="http://schemas.microsoft.com/office/drawing/2014/main" id="{B86F1B5B-6F35-4004-8F6D-B37D8BABE45D}"/>
              </a:ext>
            </a:extLst>
          </p:cNvPr>
          <p:cNvSpPr/>
          <p:nvPr/>
        </p:nvSpPr>
        <p:spPr>
          <a:xfrm>
            <a:off x="-4773386" y="2940868"/>
            <a:ext cx="46790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HCI, researchers have used autoethnographic methods in different stages of the design process to inform user study design [24], test a preliminary prototype [23], and as a lightweight method in the iterative design cycle [43]. </a:t>
            </a:r>
          </a:p>
        </p:txBody>
      </p:sp>
      <p:cxnSp>
        <p:nvCxnSpPr>
          <p:cNvPr id="8" name="HorizontalRule" descr=" 8">
            <a:extLst>
              <a:ext uri="{FF2B5EF4-FFF2-40B4-BE49-F238E27FC236}">
                <a16:creationId xmlns:a16="http://schemas.microsoft.com/office/drawing/2014/main" id="{ECA8420A-1C05-4465-AB05-3326BBABC7B1}"/>
              </a:ext>
            </a:extLst>
          </p:cNvPr>
          <p:cNvCxnSpPr>
            <a:cxnSpLocks/>
          </p:cNvCxnSpPr>
          <p:nvPr/>
        </p:nvCxnSpPr>
        <p:spPr>
          <a:xfrm>
            <a:off x="709682" y="2820652"/>
            <a:ext cx="1105468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2201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descr=" 13">
            <a:extLst>
              <a:ext uri="{FF2B5EF4-FFF2-40B4-BE49-F238E27FC236}">
                <a16:creationId xmlns:a16="http://schemas.microsoft.com/office/drawing/2014/main" id="{9AAB0DEC-BA7D-4F06-896F-4BB543BC3B01}"/>
              </a:ext>
            </a:extLst>
          </p:cNvPr>
          <p:cNvSpPr/>
          <p:nvPr/>
        </p:nvSpPr>
        <p:spPr>
          <a:xfrm>
            <a:off x="709682" y="1282700"/>
            <a:ext cx="11482318" cy="551388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lvl="0" defTabSz="912201">
              <a:buClr>
                <a:srgbClr val="FFC000"/>
              </a:buClr>
              <a:defRPr/>
            </a:pPr>
            <a:endParaRPr lang="en-US" sz="1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defTabSz="912201">
              <a:buClr>
                <a:srgbClr val="FFC000"/>
              </a:buClr>
              <a:defRPr/>
            </a:pPr>
            <a:r>
              <a:rPr lang="en-US" sz="2400">
                <a:solidFill>
                  <a:srgbClr val="FFFFFF"/>
                </a:solidFill>
                <a:latin typeface="Segoe UI Light" panose="020B0502040204020203" pitchFamily="34" charset="0"/>
              </a:rPr>
              <a:t>A qualitative research method where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researcher adopts the role of participant </a:t>
            </a:r>
            <a:r>
              <a:rPr lang="en-US" sz="2400">
                <a:solidFill>
                  <a:srgbClr val="FFFFFF"/>
                </a:solidFill>
                <a:latin typeface="Segoe UI Light" panose="020B0502040204020203" pitchFamily="34" charset="0"/>
              </a:rPr>
              <a:t>and </a:t>
            </a:r>
          </a:p>
          <a:p>
            <a:pPr defTabSz="912201">
              <a:buClr>
                <a:srgbClr val="FFC000"/>
              </a:buClr>
              <a:defRPr/>
            </a:pPr>
            <a:r>
              <a:rPr lang="en-US" sz="2400">
                <a:solidFill>
                  <a:srgbClr val="FFFFFF"/>
                </a:solidFill>
                <a:latin typeface="Segoe UI Light" panose="020B0502040204020203" pitchFamily="34" charset="0"/>
              </a:rPr>
              <a:t>uses </a:t>
            </a:r>
            <a:r>
              <a:rPr lang="en-US" sz="2400" i="1">
                <a:solidFill>
                  <a:srgbClr val="FFFFFF"/>
                </a:solidFill>
                <a:latin typeface="Segoe UI Light" panose="020B0502040204020203" pitchFamily="34" charset="0"/>
              </a:rPr>
              <a:t>“self-reflection to explore their personal experience and connect their story to </a:t>
            </a:r>
          </a:p>
          <a:p>
            <a:pPr defTabSz="912201">
              <a:buClr>
                <a:srgbClr val="FFC000"/>
              </a:buClr>
              <a:defRPr/>
            </a:pPr>
            <a:r>
              <a:rPr lang="en-US" sz="2400" i="1">
                <a:solidFill>
                  <a:srgbClr val="FFFFFF"/>
                </a:solidFill>
                <a:latin typeface="Segoe UI Light" panose="020B0502040204020203" pitchFamily="34" charset="0"/>
              </a:rPr>
              <a:t>wider </a:t>
            </a:r>
            <a:r>
              <a:rPr lang="en-US" sz="24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cultural</a:t>
            </a:r>
            <a:r>
              <a:rPr lang="en-US" sz="2400" i="1">
                <a:solidFill>
                  <a:srgbClr val="FFFFFF"/>
                </a:solidFill>
                <a:latin typeface="Segoe UI Light" panose="020B0502040204020203" pitchFamily="34" charset="0"/>
              </a:rPr>
              <a:t>, </a:t>
            </a:r>
            <a:r>
              <a:rPr lang="en-US" sz="24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political</a:t>
            </a:r>
            <a:r>
              <a:rPr lang="en-US" sz="2400" i="1">
                <a:solidFill>
                  <a:srgbClr val="FFFFFF"/>
                </a:solidFill>
                <a:latin typeface="Segoe UI Light" panose="020B0502040204020203" pitchFamily="34" charset="0"/>
              </a:rPr>
              <a:t>, and </a:t>
            </a:r>
            <a:r>
              <a:rPr lang="en-US" sz="24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social</a:t>
            </a:r>
            <a:r>
              <a:rPr lang="en-US" sz="2400" i="1">
                <a:solidFill>
                  <a:srgbClr val="FFFFFF"/>
                </a:solidFill>
                <a:latin typeface="Segoe UI Light" panose="020B0502040204020203" pitchFamily="34" charset="0"/>
              </a:rPr>
              <a:t> meanings.” </a:t>
            </a:r>
            <a:r>
              <a:rPr lang="en-US" sz="2400">
                <a:solidFill>
                  <a:srgbClr val="FFFFFF"/>
                </a:solidFill>
                <a:latin typeface="Segoe UI Light" panose="020B0502040204020203" pitchFamily="34" charset="0"/>
              </a:rPr>
              <a:t>(Ellis, 2010)</a:t>
            </a:r>
          </a:p>
          <a:p>
            <a:pPr lvl="0" defTabSz="912201">
              <a:buClr>
                <a:srgbClr val="FFC000"/>
              </a:buClr>
              <a:defRPr/>
            </a:pPr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defTabSz="912201">
              <a:buClr>
                <a:srgbClr val="FFC000"/>
              </a:buClr>
              <a:defRPr/>
            </a:pPr>
            <a:r>
              <a:rPr lang="en-US" sz="2400">
                <a:solidFill>
                  <a:srgbClr val="FFFFFF"/>
                </a:solidFill>
                <a:latin typeface="Segoe UI Light" panose="020B0502040204020203" pitchFamily="34" charset="0"/>
              </a:rPr>
              <a:t>This method examines the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lived experience from within, </a:t>
            </a:r>
            <a:r>
              <a:rPr lang="en-US" sz="2400">
                <a:solidFill>
                  <a:srgbClr val="FFFFFF"/>
                </a:solidFill>
                <a:latin typeface="Segoe UI Light" panose="020B0502040204020203" pitchFamily="34" charset="0"/>
              </a:rPr>
              <a:t>generating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rich personal insights </a:t>
            </a:r>
            <a:r>
              <a:rPr lang="en-US" sz="2400">
                <a:solidFill>
                  <a:srgbClr val="FFFFFF"/>
                </a:solidFill>
                <a:latin typeface="Segoe UI Light" panose="020B0502040204020203" pitchFamily="34" charset="0"/>
              </a:rPr>
              <a:t>rarely available through other research methods.</a:t>
            </a:r>
            <a:endParaRPr lang="en-US" sz="240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lvl="0" defTabSz="912201">
              <a:buClr>
                <a:srgbClr val="FFC000"/>
              </a:buClr>
              <a:defRPr/>
            </a:pPr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4AFB4C48-2CA3-41ED-98CF-79AE1330F0F8}"/>
              </a:ext>
            </a:extLst>
          </p:cNvPr>
          <p:cNvSpPr txBox="1"/>
          <p:nvPr/>
        </p:nvSpPr>
        <p:spPr>
          <a:xfrm>
            <a:off x="709682" y="2043828"/>
            <a:ext cx="560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Auto-ethnography</a:t>
            </a:r>
          </a:p>
        </p:txBody>
      </p:sp>
      <p:sp>
        <p:nvSpPr>
          <p:cNvPr id="10" name="Rectangle 9" descr=" 10">
            <a:extLst>
              <a:ext uri="{FF2B5EF4-FFF2-40B4-BE49-F238E27FC236}">
                <a16:creationId xmlns:a16="http://schemas.microsoft.com/office/drawing/2014/main" id="{B86F1B5B-6F35-4004-8F6D-B37D8BABE45D}"/>
              </a:ext>
            </a:extLst>
          </p:cNvPr>
          <p:cNvSpPr/>
          <p:nvPr/>
        </p:nvSpPr>
        <p:spPr>
          <a:xfrm>
            <a:off x="-4773386" y="2940868"/>
            <a:ext cx="46790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HCI, researchers have used autoethnographic methods in different stages of the design process to inform user study design [24], test a preliminary prototype [23], and as a lightweight method in the iterative design cycle [43]. </a:t>
            </a:r>
          </a:p>
        </p:txBody>
      </p:sp>
      <p:cxnSp>
        <p:nvCxnSpPr>
          <p:cNvPr id="8" name="HorizontalRule" descr=" 8">
            <a:extLst>
              <a:ext uri="{FF2B5EF4-FFF2-40B4-BE49-F238E27FC236}">
                <a16:creationId xmlns:a16="http://schemas.microsoft.com/office/drawing/2014/main" id="{ECA8420A-1C05-4465-AB05-3326BBABC7B1}"/>
              </a:ext>
            </a:extLst>
          </p:cNvPr>
          <p:cNvCxnSpPr>
            <a:cxnSpLocks/>
          </p:cNvCxnSpPr>
          <p:nvPr/>
        </p:nvCxnSpPr>
        <p:spPr>
          <a:xfrm>
            <a:off x="709682" y="2820652"/>
            <a:ext cx="1105468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47686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AB0DEC-BA7D-4F06-896F-4BB543BC3B01}"/>
              </a:ext>
            </a:extLst>
          </p:cNvPr>
          <p:cNvSpPr/>
          <p:nvPr/>
        </p:nvSpPr>
        <p:spPr>
          <a:xfrm>
            <a:off x="709682" y="-61416"/>
            <a:ext cx="11482318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lvl="0" defTabSz="912201">
              <a:buClr>
                <a:srgbClr val="FFC000"/>
              </a:buClr>
              <a:defRPr/>
            </a:pPr>
            <a:endParaRPr lang="en-US" sz="1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lvl="0" defTabSz="912201">
              <a:buClr>
                <a:srgbClr val="FFC000"/>
              </a:buClr>
              <a:defRPr/>
            </a:pPr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</a:rPr>
              <a:t>A qualitative research method where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researcher adopts the role of participant </a:t>
            </a:r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</a:rPr>
              <a:t>and </a:t>
            </a:r>
          </a:p>
          <a:p>
            <a:pPr lvl="0" defTabSz="912201">
              <a:buClr>
                <a:srgbClr val="FFC000"/>
              </a:buClr>
              <a:defRPr/>
            </a:pPr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</a:rPr>
              <a:t>uses </a:t>
            </a:r>
            <a:r>
              <a:rPr lang="en-US" sz="2400" i="1" dirty="0">
                <a:solidFill>
                  <a:prstClr val="white"/>
                </a:solidFill>
                <a:latin typeface="Segoe UI Light" panose="020B0502040204020203" pitchFamily="34" charset="0"/>
              </a:rPr>
              <a:t>“self-reflection to explore their personal experience and connect their story to </a:t>
            </a:r>
          </a:p>
          <a:p>
            <a:pPr lvl="0" defTabSz="912201">
              <a:buClr>
                <a:srgbClr val="FFC000"/>
              </a:buClr>
              <a:defRPr/>
            </a:pPr>
            <a:r>
              <a:rPr lang="en-US" sz="2400" i="1" dirty="0">
                <a:solidFill>
                  <a:prstClr val="white"/>
                </a:solidFill>
                <a:latin typeface="Segoe UI Light" panose="020B0502040204020203" pitchFamily="34" charset="0"/>
              </a:rPr>
              <a:t>wider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cultural</a:t>
            </a:r>
            <a:r>
              <a:rPr lang="en-US" sz="2400" i="1" dirty="0">
                <a:solidFill>
                  <a:prstClr val="white"/>
                </a:solidFill>
                <a:latin typeface="Segoe UI Light" panose="020B0502040204020203" pitchFamily="34" charset="0"/>
              </a:rPr>
              <a:t>,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political</a:t>
            </a:r>
            <a:r>
              <a:rPr lang="en-US" sz="2400" i="1" dirty="0">
                <a:solidFill>
                  <a:prstClr val="white"/>
                </a:solidFill>
                <a:latin typeface="Segoe UI Light" panose="020B0502040204020203" pitchFamily="34" charset="0"/>
              </a:rPr>
              <a:t>, and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social</a:t>
            </a:r>
            <a:r>
              <a:rPr lang="en-US" sz="2400" i="1" dirty="0">
                <a:solidFill>
                  <a:prstClr val="white"/>
                </a:solidFill>
                <a:latin typeface="Segoe UI Light" panose="020B0502040204020203" pitchFamily="34" charset="0"/>
              </a:rPr>
              <a:t> meanings.” </a:t>
            </a:r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</a:rPr>
              <a:t>(Ellis, 2010)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B4C48-2CA3-41ED-98CF-79AE1330F0F8}"/>
              </a:ext>
            </a:extLst>
          </p:cNvPr>
          <p:cNvSpPr txBox="1"/>
          <p:nvPr/>
        </p:nvSpPr>
        <p:spPr>
          <a:xfrm>
            <a:off x="709682" y="2043828"/>
            <a:ext cx="1119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Autoethnography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6F1B5B-6F35-4004-8F6D-B37D8BABE45D}"/>
              </a:ext>
            </a:extLst>
          </p:cNvPr>
          <p:cNvSpPr/>
          <p:nvPr/>
        </p:nvSpPr>
        <p:spPr>
          <a:xfrm>
            <a:off x="-4773386" y="2940868"/>
            <a:ext cx="46790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HCI, researchers have used autoethnographic methods in different stages of the design process to inform user study design [24], test a preliminary prototype [23], and as a lightweight method in the iterative design cycle [43]. </a:t>
            </a:r>
          </a:p>
        </p:txBody>
      </p:sp>
      <p:cxnSp>
        <p:nvCxnSpPr>
          <p:cNvPr id="8" name="HorizontalRule">
            <a:extLst>
              <a:ext uri="{FF2B5EF4-FFF2-40B4-BE49-F238E27FC236}">
                <a16:creationId xmlns:a16="http://schemas.microsoft.com/office/drawing/2014/main" id="{ECA8420A-1C05-4465-AB05-3326BBABC7B1}"/>
              </a:ext>
            </a:extLst>
          </p:cNvPr>
          <p:cNvCxnSpPr>
            <a:cxnSpLocks/>
          </p:cNvCxnSpPr>
          <p:nvPr/>
        </p:nvCxnSpPr>
        <p:spPr>
          <a:xfrm>
            <a:off x="709682" y="2820652"/>
            <a:ext cx="1105468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DCB7BF9-6A48-46E0-81F4-FDFC4F614460}"/>
              </a:ext>
            </a:extLst>
          </p:cNvPr>
          <p:cNvSpPr/>
          <p:nvPr/>
        </p:nvSpPr>
        <p:spPr>
          <a:xfrm>
            <a:off x="-24084" y="0"/>
            <a:ext cx="12216084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lvl="0" algn="ctr" defTabSz="912201">
              <a:buClr>
                <a:srgbClr val="FFC000"/>
              </a:buClr>
              <a:defRPr/>
            </a:pPr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</a:rPr>
              <a:t>But why did we choose to use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autoethnography?</a:t>
            </a:r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9642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4AFB4C48-2CA3-41ED-98CF-79AE1330F0F8}"/>
              </a:ext>
            </a:extLst>
          </p:cNvPr>
          <p:cNvSpPr txBox="1"/>
          <p:nvPr/>
        </p:nvSpPr>
        <p:spPr>
          <a:xfrm>
            <a:off x="5725236" y="2043828"/>
            <a:ext cx="6182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For Accessibility</a:t>
            </a:r>
          </a:p>
        </p:txBody>
      </p:sp>
      <p:sp>
        <p:nvSpPr>
          <p:cNvPr id="10" name="Rectangle 9" descr=" 10">
            <a:extLst>
              <a:ext uri="{FF2B5EF4-FFF2-40B4-BE49-F238E27FC236}">
                <a16:creationId xmlns:a16="http://schemas.microsoft.com/office/drawing/2014/main" id="{B86F1B5B-6F35-4004-8F6D-B37D8BABE45D}"/>
              </a:ext>
            </a:extLst>
          </p:cNvPr>
          <p:cNvSpPr/>
          <p:nvPr/>
        </p:nvSpPr>
        <p:spPr>
          <a:xfrm>
            <a:off x="-4773386" y="2940868"/>
            <a:ext cx="46790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HCI, researchers have used autoethnographic methods in different stages of the design process to inform user study design [24], test a preliminary prototype [23], and as a lightweight method in the iterative design cycle [43]. </a:t>
            </a:r>
          </a:p>
        </p:txBody>
      </p:sp>
      <p:cxnSp>
        <p:nvCxnSpPr>
          <p:cNvPr id="8" name="HorizontalRule" descr=" 8">
            <a:extLst>
              <a:ext uri="{FF2B5EF4-FFF2-40B4-BE49-F238E27FC236}">
                <a16:creationId xmlns:a16="http://schemas.microsoft.com/office/drawing/2014/main" id="{ECA8420A-1C05-4465-AB05-3326BBABC7B1}"/>
              </a:ext>
            </a:extLst>
          </p:cNvPr>
          <p:cNvCxnSpPr>
            <a:cxnSpLocks/>
          </p:cNvCxnSpPr>
          <p:nvPr/>
        </p:nvCxnSpPr>
        <p:spPr>
          <a:xfrm>
            <a:off x="709682" y="2820652"/>
            <a:ext cx="1105468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5117F30B-D6A7-4BBD-8CD6-49EC3BFCA051}"/>
              </a:ext>
            </a:extLst>
          </p:cNvPr>
          <p:cNvSpPr txBox="1"/>
          <p:nvPr/>
        </p:nvSpPr>
        <p:spPr>
          <a:xfrm>
            <a:off x="749160" y="2874825"/>
            <a:ext cx="11015210" cy="1815878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342900" lvl="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 "/>
              <a:defRPr/>
            </a:pPr>
            <a: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  <a:t>              </a:t>
            </a:r>
            <a:r>
              <a:rPr lang="en-US" sz="23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</a:t>
            </a:r>
            <a:r>
              <a:rPr lang="en-US" sz="2300">
                <a:solidFill>
                  <a:prstClr val="white"/>
                </a:solidFill>
                <a:latin typeface="Segoe UI Light" panose="020B05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</a:t>
            </a:r>
            <a:endParaRPr lang="en-US" sz="23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 "/>
              <a:defRPr/>
            </a:pPr>
            <a: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  <a:t>             </a:t>
            </a:r>
            <a:r>
              <a:rPr lang="en-US" sz="23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</a:t>
            </a:r>
            <a: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</a:t>
            </a:r>
            <a:b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</a:t>
            </a:r>
            <a:endParaRPr lang="en-US" sz="23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 "/>
              <a:defRPr/>
            </a:pPr>
            <a: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  <a:t>               </a:t>
            </a:r>
            <a:r>
              <a:rPr lang="en-US" sz="23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</a:t>
            </a:r>
            <a: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</a:t>
            </a:r>
            <a:endParaRPr lang="en-US" sz="23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9" name="TextBox 8" descr=" 9">
            <a:extLst>
              <a:ext uri="{FF2B5EF4-FFF2-40B4-BE49-F238E27FC236}">
                <a16:creationId xmlns:a16="http://schemas.microsoft.com/office/drawing/2014/main" id="{DB99926C-1770-40AA-AC51-2A77BAE2576F}"/>
              </a:ext>
            </a:extLst>
          </p:cNvPr>
          <p:cNvSpPr txBox="1"/>
          <p:nvPr/>
        </p:nvSpPr>
        <p:spPr>
          <a:xfrm>
            <a:off x="709682" y="2043828"/>
            <a:ext cx="560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Autoethnography</a:t>
            </a:r>
          </a:p>
        </p:txBody>
      </p:sp>
    </p:spTree>
    <p:extLst>
      <p:ext uri="{BB962C8B-B14F-4D97-AF65-F5344CB8AC3E}">
        <p14:creationId xmlns:p14="http://schemas.microsoft.com/office/powerpoint/2010/main" val="362354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 8">
            <a:extLst>
              <a:ext uri="{FF2B5EF4-FFF2-40B4-BE49-F238E27FC236}">
                <a16:creationId xmlns:a16="http://schemas.microsoft.com/office/drawing/2014/main" id="{FFDB717F-883A-485D-AF1C-4B47730AD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3987"/>
          <a:stretch/>
        </p:blipFill>
        <p:spPr>
          <a:xfrm>
            <a:off x="-228580" y="-6341"/>
            <a:ext cx="12426930" cy="699014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TextBox 8" descr=" 9">
            <a:extLst>
              <a:ext uri="{FF2B5EF4-FFF2-40B4-BE49-F238E27FC236}">
                <a16:creationId xmlns:a16="http://schemas.microsoft.com/office/drawing/2014/main" id="{8E35007B-9DBF-413A-98AE-E23D82D6A3A2}"/>
              </a:ext>
            </a:extLst>
          </p:cNvPr>
          <p:cNvSpPr txBox="1"/>
          <p:nvPr/>
        </p:nvSpPr>
        <p:spPr>
          <a:xfrm>
            <a:off x="5519246" y="190838"/>
            <a:ext cx="647986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5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Autoethnography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of a Hard of Hearing Traveler</a:t>
            </a:r>
          </a:p>
        </p:txBody>
      </p:sp>
      <p:sp>
        <p:nvSpPr>
          <p:cNvPr id="11" name="Rectangle 10" descr=" 11">
            <a:extLst>
              <a:ext uri="{FF2B5EF4-FFF2-40B4-BE49-F238E27FC236}">
                <a16:creationId xmlns:a16="http://schemas.microsoft.com/office/drawing/2014/main" id="{A1E9F354-3266-4411-B3FA-BC07D266E366}"/>
              </a:ext>
            </a:extLst>
          </p:cNvPr>
          <p:cNvSpPr/>
          <p:nvPr/>
        </p:nvSpPr>
        <p:spPr>
          <a:xfrm>
            <a:off x="5435600" y="1569202"/>
            <a:ext cx="65444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Dhruv Jain, </a:t>
            </a: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Audrey Desjardins, Leah Findlater, Jon Froehlich</a:t>
            </a:r>
          </a:p>
          <a:p>
            <a:pPr marL="0" marR="0" lvl="0" indent="0" algn="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University of Washington, Seattle</a:t>
            </a:r>
          </a:p>
        </p:txBody>
      </p:sp>
      <p:sp>
        <p:nvSpPr>
          <p:cNvPr id="5" name="Freeform 5" descr=" 5">
            <a:extLst>
              <a:ext uri="{FF2B5EF4-FFF2-40B4-BE49-F238E27FC236}">
                <a16:creationId xmlns:a16="http://schemas.microsoft.com/office/drawing/2014/main" id="{F6637B99-DF4C-4A39-81E5-7B96914D8A8F}"/>
              </a:ext>
            </a:extLst>
          </p:cNvPr>
          <p:cNvSpPr/>
          <p:nvPr/>
        </p:nvSpPr>
        <p:spPr>
          <a:xfrm rot="5995422" flipH="1" flipV="1">
            <a:off x="3628989" y="1626968"/>
            <a:ext cx="481800" cy="486434"/>
          </a:xfrm>
          <a:custGeom>
            <a:avLst/>
            <a:gdLst>
              <a:gd name="connsiteX0" fmla="*/ 0 w 637616"/>
              <a:gd name="connsiteY0" fmla="*/ 0 h 1151467"/>
              <a:gd name="connsiteX1" fmla="*/ 76200 w 637616"/>
              <a:gd name="connsiteY1" fmla="*/ 25400 h 1151467"/>
              <a:gd name="connsiteX2" fmla="*/ 118533 w 637616"/>
              <a:gd name="connsiteY2" fmla="*/ 33867 h 1151467"/>
              <a:gd name="connsiteX3" fmla="*/ 169333 w 637616"/>
              <a:gd name="connsiteY3" fmla="*/ 50800 h 1151467"/>
              <a:gd name="connsiteX4" fmla="*/ 194733 w 637616"/>
              <a:gd name="connsiteY4" fmla="*/ 59267 h 1151467"/>
              <a:gd name="connsiteX5" fmla="*/ 245533 w 637616"/>
              <a:gd name="connsiteY5" fmla="*/ 110067 h 1151467"/>
              <a:gd name="connsiteX6" fmla="*/ 262467 w 637616"/>
              <a:gd name="connsiteY6" fmla="*/ 127000 h 1151467"/>
              <a:gd name="connsiteX7" fmla="*/ 296333 w 637616"/>
              <a:gd name="connsiteY7" fmla="*/ 169333 h 1151467"/>
              <a:gd name="connsiteX8" fmla="*/ 304800 w 637616"/>
              <a:gd name="connsiteY8" fmla="*/ 203200 h 1151467"/>
              <a:gd name="connsiteX9" fmla="*/ 321733 w 637616"/>
              <a:gd name="connsiteY9" fmla="*/ 228600 h 1151467"/>
              <a:gd name="connsiteX10" fmla="*/ 338667 w 637616"/>
              <a:gd name="connsiteY10" fmla="*/ 287867 h 1151467"/>
              <a:gd name="connsiteX11" fmla="*/ 355600 w 637616"/>
              <a:gd name="connsiteY11" fmla="*/ 313267 h 1151467"/>
              <a:gd name="connsiteX12" fmla="*/ 372533 w 637616"/>
              <a:gd name="connsiteY12" fmla="*/ 347133 h 1151467"/>
              <a:gd name="connsiteX13" fmla="*/ 389467 w 637616"/>
              <a:gd name="connsiteY13" fmla="*/ 406400 h 1151467"/>
              <a:gd name="connsiteX14" fmla="*/ 397933 w 637616"/>
              <a:gd name="connsiteY14" fmla="*/ 431800 h 1151467"/>
              <a:gd name="connsiteX15" fmla="*/ 406400 w 637616"/>
              <a:gd name="connsiteY15" fmla="*/ 482600 h 1151467"/>
              <a:gd name="connsiteX16" fmla="*/ 431800 w 637616"/>
              <a:gd name="connsiteY16" fmla="*/ 541867 h 1151467"/>
              <a:gd name="connsiteX17" fmla="*/ 440267 w 637616"/>
              <a:gd name="connsiteY17" fmla="*/ 567267 h 1151467"/>
              <a:gd name="connsiteX18" fmla="*/ 457200 w 637616"/>
              <a:gd name="connsiteY18" fmla="*/ 643467 h 1151467"/>
              <a:gd name="connsiteX19" fmla="*/ 474133 w 637616"/>
              <a:gd name="connsiteY19" fmla="*/ 711200 h 1151467"/>
              <a:gd name="connsiteX20" fmla="*/ 491067 w 637616"/>
              <a:gd name="connsiteY20" fmla="*/ 745067 h 1151467"/>
              <a:gd name="connsiteX21" fmla="*/ 508000 w 637616"/>
              <a:gd name="connsiteY21" fmla="*/ 770467 h 1151467"/>
              <a:gd name="connsiteX22" fmla="*/ 516467 w 637616"/>
              <a:gd name="connsiteY22" fmla="*/ 795867 h 1151467"/>
              <a:gd name="connsiteX23" fmla="*/ 524933 w 637616"/>
              <a:gd name="connsiteY23" fmla="*/ 872067 h 1151467"/>
              <a:gd name="connsiteX24" fmla="*/ 541867 w 637616"/>
              <a:gd name="connsiteY24" fmla="*/ 905933 h 1151467"/>
              <a:gd name="connsiteX25" fmla="*/ 524933 w 637616"/>
              <a:gd name="connsiteY25" fmla="*/ 1041400 h 1151467"/>
              <a:gd name="connsiteX26" fmla="*/ 499533 w 637616"/>
              <a:gd name="connsiteY26" fmla="*/ 1007533 h 1151467"/>
              <a:gd name="connsiteX27" fmla="*/ 423333 w 637616"/>
              <a:gd name="connsiteY27" fmla="*/ 965200 h 1151467"/>
              <a:gd name="connsiteX28" fmla="*/ 431800 w 637616"/>
              <a:gd name="connsiteY28" fmla="*/ 990600 h 1151467"/>
              <a:gd name="connsiteX29" fmla="*/ 457200 w 637616"/>
              <a:gd name="connsiteY29" fmla="*/ 1007533 h 1151467"/>
              <a:gd name="connsiteX30" fmla="*/ 508000 w 637616"/>
              <a:gd name="connsiteY30" fmla="*/ 1041400 h 1151467"/>
              <a:gd name="connsiteX31" fmla="*/ 558800 w 637616"/>
              <a:gd name="connsiteY31" fmla="*/ 1083733 h 1151467"/>
              <a:gd name="connsiteX32" fmla="*/ 567267 w 637616"/>
              <a:gd name="connsiteY32" fmla="*/ 1058333 h 1151467"/>
              <a:gd name="connsiteX33" fmla="*/ 609600 w 637616"/>
              <a:gd name="connsiteY33" fmla="*/ 1016000 h 1151467"/>
              <a:gd name="connsiteX34" fmla="*/ 626533 w 637616"/>
              <a:gd name="connsiteY34" fmla="*/ 990600 h 1151467"/>
              <a:gd name="connsiteX35" fmla="*/ 635000 w 637616"/>
              <a:gd name="connsiteY35" fmla="*/ 965200 h 1151467"/>
              <a:gd name="connsiteX36" fmla="*/ 609600 w 637616"/>
              <a:gd name="connsiteY36" fmla="*/ 982133 h 1151467"/>
              <a:gd name="connsiteX37" fmla="*/ 584200 w 637616"/>
              <a:gd name="connsiteY37" fmla="*/ 1041400 h 1151467"/>
              <a:gd name="connsiteX38" fmla="*/ 575733 w 637616"/>
              <a:gd name="connsiteY38" fmla="*/ 1066800 h 1151467"/>
              <a:gd name="connsiteX39" fmla="*/ 550333 w 637616"/>
              <a:gd name="connsiteY39" fmla="*/ 1083733 h 1151467"/>
              <a:gd name="connsiteX40" fmla="*/ 533400 w 637616"/>
              <a:gd name="connsiteY40" fmla="*/ 1058333 h 1151467"/>
              <a:gd name="connsiteX41" fmla="*/ 457200 w 637616"/>
              <a:gd name="connsiteY41" fmla="*/ 1032933 h 1151467"/>
              <a:gd name="connsiteX42" fmla="*/ 431800 w 637616"/>
              <a:gd name="connsiteY42" fmla="*/ 1007533 h 1151467"/>
              <a:gd name="connsiteX43" fmla="*/ 406400 w 637616"/>
              <a:gd name="connsiteY43" fmla="*/ 999067 h 1151467"/>
              <a:gd name="connsiteX44" fmla="*/ 423333 w 637616"/>
              <a:gd name="connsiteY44" fmla="*/ 1024467 h 1151467"/>
              <a:gd name="connsiteX45" fmla="*/ 440267 w 637616"/>
              <a:gd name="connsiteY45" fmla="*/ 1041400 h 1151467"/>
              <a:gd name="connsiteX46" fmla="*/ 457200 w 637616"/>
              <a:gd name="connsiteY46" fmla="*/ 1066800 h 1151467"/>
              <a:gd name="connsiteX47" fmla="*/ 482600 w 637616"/>
              <a:gd name="connsiteY47" fmla="*/ 1075267 h 1151467"/>
              <a:gd name="connsiteX48" fmla="*/ 516467 w 637616"/>
              <a:gd name="connsiteY48" fmla="*/ 1066800 h 1151467"/>
              <a:gd name="connsiteX49" fmla="*/ 524933 w 637616"/>
              <a:gd name="connsiteY49" fmla="*/ 1041400 h 1151467"/>
              <a:gd name="connsiteX50" fmla="*/ 558800 w 637616"/>
              <a:gd name="connsiteY50" fmla="*/ 1016000 h 1151467"/>
              <a:gd name="connsiteX51" fmla="*/ 626533 w 637616"/>
              <a:gd name="connsiteY51" fmla="*/ 999067 h 1151467"/>
              <a:gd name="connsiteX52" fmla="*/ 618067 w 637616"/>
              <a:gd name="connsiteY52" fmla="*/ 982133 h 1151467"/>
              <a:gd name="connsiteX53" fmla="*/ 592667 w 637616"/>
              <a:gd name="connsiteY53" fmla="*/ 1024467 h 1151467"/>
              <a:gd name="connsiteX54" fmla="*/ 584200 w 637616"/>
              <a:gd name="connsiteY54" fmla="*/ 1049867 h 1151467"/>
              <a:gd name="connsiteX55" fmla="*/ 558800 w 637616"/>
              <a:gd name="connsiteY55" fmla="*/ 1058333 h 1151467"/>
              <a:gd name="connsiteX56" fmla="*/ 516467 w 637616"/>
              <a:gd name="connsiteY56" fmla="*/ 1083733 h 1151467"/>
              <a:gd name="connsiteX57" fmla="*/ 508000 w 637616"/>
              <a:gd name="connsiteY57" fmla="*/ 1109133 h 1151467"/>
              <a:gd name="connsiteX58" fmla="*/ 516467 w 637616"/>
              <a:gd name="connsiteY58" fmla="*/ 1058333 h 1151467"/>
              <a:gd name="connsiteX59" fmla="*/ 524933 w 637616"/>
              <a:gd name="connsiteY59" fmla="*/ 990600 h 1151467"/>
              <a:gd name="connsiteX60" fmla="*/ 516467 w 637616"/>
              <a:gd name="connsiteY60" fmla="*/ 829733 h 1151467"/>
              <a:gd name="connsiteX61" fmla="*/ 508000 w 637616"/>
              <a:gd name="connsiteY61" fmla="*/ 795867 h 1151467"/>
              <a:gd name="connsiteX62" fmla="*/ 482600 w 637616"/>
              <a:gd name="connsiteY62" fmla="*/ 651933 h 1151467"/>
              <a:gd name="connsiteX63" fmla="*/ 465667 w 637616"/>
              <a:gd name="connsiteY63" fmla="*/ 584200 h 1151467"/>
              <a:gd name="connsiteX64" fmla="*/ 457200 w 637616"/>
              <a:gd name="connsiteY64" fmla="*/ 550333 h 1151467"/>
              <a:gd name="connsiteX65" fmla="*/ 440267 w 637616"/>
              <a:gd name="connsiteY65" fmla="*/ 524933 h 1151467"/>
              <a:gd name="connsiteX66" fmla="*/ 423333 w 637616"/>
              <a:gd name="connsiteY66" fmla="*/ 474133 h 1151467"/>
              <a:gd name="connsiteX67" fmla="*/ 406400 w 637616"/>
              <a:gd name="connsiteY67" fmla="*/ 389467 h 1151467"/>
              <a:gd name="connsiteX68" fmla="*/ 389467 w 637616"/>
              <a:gd name="connsiteY68" fmla="*/ 355600 h 1151467"/>
              <a:gd name="connsiteX69" fmla="*/ 372533 w 637616"/>
              <a:gd name="connsiteY69" fmla="*/ 338667 h 1151467"/>
              <a:gd name="connsiteX70" fmla="*/ 321733 w 637616"/>
              <a:gd name="connsiteY70" fmla="*/ 237067 h 1151467"/>
              <a:gd name="connsiteX71" fmla="*/ 304800 w 637616"/>
              <a:gd name="connsiteY71" fmla="*/ 211667 h 1151467"/>
              <a:gd name="connsiteX72" fmla="*/ 270933 w 637616"/>
              <a:gd name="connsiteY72" fmla="*/ 177800 h 1151467"/>
              <a:gd name="connsiteX73" fmla="*/ 220133 w 637616"/>
              <a:gd name="connsiteY73" fmla="*/ 135467 h 1151467"/>
              <a:gd name="connsiteX74" fmla="*/ 203200 w 637616"/>
              <a:gd name="connsiteY74" fmla="*/ 110067 h 1151467"/>
              <a:gd name="connsiteX75" fmla="*/ 177800 w 637616"/>
              <a:gd name="connsiteY75" fmla="*/ 93133 h 1151467"/>
              <a:gd name="connsiteX76" fmla="*/ 127000 w 637616"/>
              <a:gd name="connsiteY76" fmla="*/ 50800 h 1151467"/>
              <a:gd name="connsiteX77" fmla="*/ 93133 w 637616"/>
              <a:gd name="connsiteY77" fmla="*/ 42333 h 1151467"/>
              <a:gd name="connsiteX78" fmla="*/ 42333 w 637616"/>
              <a:gd name="connsiteY78" fmla="*/ 8467 h 1151467"/>
              <a:gd name="connsiteX79" fmla="*/ 59267 w 637616"/>
              <a:gd name="connsiteY79" fmla="*/ 25400 h 1151467"/>
              <a:gd name="connsiteX80" fmla="*/ 101600 w 637616"/>
              <a:gd name="connsiteY80" fmla="*/ 42333 h 1151467"/>
              <a:gd name="connsiteX81" fmla="*/ 135467 w 637616"/>
              <a:gd name="connsiteY81" fmla="*/ 67733 h 1151467"/>
              <a:gd name="connsiteX82" fmla="*/ 152400 w 637616"/>
              <a:gd name="connsiteY82" fmla="*/ 84667 h 1151467"/>
              <a:gd name="connsiteX83" fmla="*/ 177800 w 637616"/>
              <a:gd name="connsiteY83" fmla="*/ 93133 h 1151467"/>
              <a:gd name="connsiteX84" fmla="*/ 203200 w 637616"/>
              <a:gd name="connsiteY84" fmla="*/ 110067 h 1151467"/>
              <a:gd name="connsiteX85" fmla="*/ 220133 w 637616"/>
              <a:gd name="connsiteY85" fmla="*/ 135467 h 1151467"/>
              <a:gd name="connsiteX86" fmla="*/ 245533 w 637616"/>
              <a:gd name="connsiteY86" fmla="*/ 143933 h 1151467"/>
              <a:gd name="connsiteX87" fmla="*/ 262467 w 637616"/>
              <a:gd name="connsiteY87" fmla="*/ 169333 h 1151467"/>
              <a:gd name="connsiteX88" fmla="*/ 279400 w 637616"/>
              <a:gd name="connsiteY88" fmla="*/ 186267 h 1151467"/>
              <a:gd name="connsiteX89" fmla="*/ 313267 w 637616"/>
              <a:gd name="connsiteY89" fmla="*/ 237067 h 1151467"/>
              <a:gd name="connsiteX90" fmla="*/ 321733 w 637616"/>
              <a:gd name="connsiteY90" fmla="*/ 262467 h 1151467"/>
              <a:gd name="connsiteX91" fmla="*/ 338667 w 637616"/>
              <a:gd name="connsiteY91" fmla="*/ 279400 h 1151467"/>
              <a:gd name="connsiteX92" fmla="*/ 347133 w 637616"/>
              <a:gd name="connsiteY92" fmla="*/ 313267 h 1151467"/>
              <a:gd name="connsiteX93" fmla="*/ 364067 w 637616"/>
              <a:gd name="connsiteY93" fmla="*/ 347133 h 1151467"/>
              <a:gd name="connsiteX94" fmla="*/ 389467 w 637616"/>
              <a:gd name="connsiteY94" fmla="*/ 431800 h 1151467"/>
              <a:gd name="connsiteX95" fmla="*/ 397933 w 637616"/>
              <a:gd name="connsiteY95" fmla="*/ 457200 h 1151467"/>
              <a:gd name="connsiteX96" fmla="*/ 414867 w 637616"/>
              <a:gd name="connsiteY96" fmla="*/ 541867 h 1151467"/>
              <a:gd name="connsiteX97" fmla="*/ 431800 w 637616"/>
              <a:gd name="connsiteY97" fmla="*/ 567267 h 1151467"/>
              <a:gd name="connsiteX98" fmla="*/ 448733 w 637616"/>
              <a:gd name="connsiteY98" fmla="*/ 626533 h 1151467"/>
              <a:gd name="connsiteX99" fmla="*/ 457200 w 637616"/>
              <a:gd name="connsiteY99" fmla="*/ 660400 h 1151467"/>
              <a:gd name="connsiteX100" fmla="*/ 465667 w 637616"/>
              <a:gd name="connsiteY100" fmla="*/ 762000 h 1151467"/>
              <a:gd name="connsiteX101" fmla="*/ 482600 w 637616"/>
              <a:gd name="connsiteY101" fmla="*/ 812800 h 1151467"/>
              <a:gd name="connsiteX102" fmla="*/ 491067 w 637616"/>
              <a:gd name="connsiteY102" fmla="*/ 931333 h 1151467"/>
              <a:gd name="connsiteX103" fmla="*/ 499533 w 637616"/>
              <a:gd name="connsiteY103" fmla="*/ 956733 h 1151467"/>
              <a:gd name="connsiteX104" fmla="*/ 524933 w 637616"/>
              <a:gd name="connsiteY104" fmla="*/ 1049867 h 1151467"/>
              <a:gd name="connsiteX105" fmla="*/ 533400 w 637616"/>
              <a:gd name="connsiteY105" fmla="*/ 1143000 h 1151467"/>
              <a:gd name="connsiteX106" fmla="*/ 499533 w 637616"/>
              <a:gd name="connsiteY106" fmla="*/ 1092200 h 1151467"/>
              <a:gd name="connsiteX107" fmla="*/ 508000 w 637616"/>
              <a:gd name="connsiteY107" fmla="*/ 1092200 h 1151467"/>
              <a:gd name="connsiteX108" fmla="*/ 541867 w 637616"/>
              <a:gd name="connsiteY108" fmla="*/ 1151467 h 1151467"/>
              <a:gd name="connsiteX109" fmla="*/ 558800 w 637616"/>
              <a:gd name="connsiteY109" fmla="*/ 1134533 h 1151467"/>
              <a:gd name="connsiteX110" fmla="*/ 575733 w 637616"/>
              <a:gd name="connsiteY110" fmla="*/ 1066800 h 1151467"/>
              <a:gd name="connsiteX111" fmla="*/ 584200 w 637616"/>
              <a:gd name="connsiteY111" fmla="*/ 1032933 h 1151467"/>
              <a:gd name="connsiteX112" fmla="*/ 601133 w 637616"/>
              <a:gd name="connsiteY112" fmla="*/ 1007533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37616" h="1151467">
                <a:moveTo>
                  <a:pt x="0" y="0"/>
                </a:moveTo>
                <a:cubicBezTo>
                  <a:pt x="121320" y="24265"/>
                  <a:pt x="-28960" y="-9653"/>
                  <a:pt x="76200" y="25400"/>
                </a:cubicBezTo>
                <a:cubicBezTo>
                  <a:pt x="89852" y="29951"/>
                  <a:pt x="104650" y="30081"/>
                  <a:pt x="118533" y="33867"/>
                </a:cubicBezTo>
                <a:cubicBezTo>
                  <a:pt x="135753" y="38563"/>
                  <a:pt x="152400" y="45156"/>
                  <a:pt x="169333" y="50800"/>
                </a:cubicBezTo>
                <a:lnTo>
                  <a:pt x="194733" y="59267"/>
                </a:lnTo>
                <a:lnTo>
                  <a:pt x="245533" y="110067"/>
                </a:lnTo>
                <a:lnTo>
                  <a:pt x="262467" y="127000"/>
                </a:lnTo>
                <a:cubicBezTo>
                  <a:pt x="290142" y="210033"/>
                  <a:pt x="245274" y="92745"/>
                  <a:pt x="296333" y="169333"/>
                </a:cubicBezTo>
                <a:cubicBezTo>
                  <a:pt x="302788" y="179015"/>
                  <a:pt x="300216" y="192504"/>
                  <a:pt x="304800" y="203200"/>
                </a:cubicBezTo>
                <a:cubicBezTo>
                  <a:pt x="308808" y="212553"/>
                  <a:pt x="317182" y="219499"/>
                  <a:pt x="321733" y="228600"/>
                </a:cubicBezTo>
                <a:cubicBezTo>
                  <a:pt x="338210" y="261554"/>
                  <a:pt x="322389" y="249886"/>
                  <a:pt x="338667" y="287867"/>
                </a:cubicBezTo>
                <a:cubicBezTo>
                  <a:pt x="342675" y="297220"/>
                  <a:pt x="350552" y="304432"/>
                  <a:pt x="355600" y="313267"/>
                </a:cubicBezTo>
                <a:cubicBezTo>
                  <a:pt x="361862" y="324225"/>
                  <a:pt x="367561" y="335532"/>
                  <a:pt x="372533" y="347133"/>
                </a:cubicBezTo>
                <a:cubicBezTo>
                  <a:pt x="381233" y="367433"/>
                  <a:pt x="383329" y="384918"/>
                  <a:pt x="389467" y="406400"/>
                </a:cubicBezTo>
                <a:cubicBezTo>
                  <a:pt x="391919" y="414981"/>
                  <a:pt x="395997" y="423088"/>
                  <a:pt x="397933" y="431800"/>
                </a:cubicBezTo>
                <a:cubicBezTo>
                  <a:pt x="401657" y="448558"/>
                  <a:pt x="402676" y="465842"/>
                  <a:pt x="406400" y="482600"/>
                </a:cubicBezTo>
                <a:cubicBezTo>
                  <a:pt x="412509" y="510090"/>
                  <a:pt x="419855" y="513996"/>
                  <a:pt x="431800" y="541867"/>
                </a:cubicBezTo>
                <a:cubicBezTo>
                  <a:pt x="435316" y="550070"/>
                  <a:pt x="437815" y="558686"/>
                  <a:pt x="440267" y="567267"/>
                </a:cubicBezTo>
                <a:cubicBezTo>
                  <a:pt x="451998" y="608327"/>
                  <a:pt x="446729" y="598093"/>
                  <a:pt x="457200" y="643467"/>
                </a:cubicBezTo>
                <a:cubicBezTo>
                  <a:pt x="462433" y="666144"/>
                  <a:pt x="463725" y="690385"/>
                  <a:pt x="474133" y="711200"/>
                </a:cubicBezTo>
                <a:cubicBezTo>
                  <a:pt x="479778" y="722489"/>
                  <a:pt x="484805" y="734108"/>
                  <a:pt x="491067" y="745067"/>
                </a:cubicBezTo>
                <a:cubicBezTo>
                  <a:pt x="496116" y="753902"/>
                  <a:pt x="503449" y="761366"/>
                  <a:pt x="508000" y="770467"/>
                </a:cubicBezTo>
                <a:cubicBezTo>
                  <a:pt x="511991" y="778449"/>
                  <a:pt x="513645" y="787400"/>
                  <a:pt x="516467" y="795867"/>
                </a:cubicBezTo>
                <a:cubicBezTo>
                  <a:pt x="519289" y="821267"/>
                  <a:pt x="519186" y="847165"/>
                  <a:pt x="524933" y="872067"/>
                </a:cubicBezTo>
                <a:cubicBezTo>
                  <a:pt x="527771" y="884365"/>
                  <a:pt x="541027" y="893340"/>
                  <a:pt x="541867" y="905933"/>
                </a:cubicBezTo>
                <a:cubicBezTo>
                  <a:pt x="544798" y="949897"/>
                  <a:pt x="533651" y="997814"/>
                  <a:pt x="524933" y="1041400"/>
                </a:cubicBezTo>
                <a:cubicBezTo>
                  <a:pt x="516466" y="1030111"/>
                  <a:pt x="510080" y="1016908"/>
                  <a:pt x="499533" y="1007533"/>
                </a:cubicBezTo>
                <a:cubicBezTo>
                  <a:pt x="464599" y="976481"/>
                  <a:pt x="457825" y="976698"/>
                  <a:pt x="423333" y="965200"/>
                </a:cubicBezTo>
                <a:cubicBezTo>
                  <a:pt x="426155" y="973667"/>
                  <a:pt x="426225" y="983631"/>
                  <a:pt x="431800" y="990600"/>
                </a:cubicBezTo>
                <a:cubicBezTo>
                  <a:pt x="438157" y="998546"/>
                  <a:pt x="449383" y="1001019"/>
                  <a:pt x="457200" y="1007533"/>
                </a:cubicBezTo>
                <a:cubicBezTo>
                  <a:pt x="499482" y="1042768"/>
                  <a:pt x="463362" y="1026520"/>
                  <a:pt x="508000" y="1041400"/>
                </a:cubicBezTo>
                <a:cubicBezTo>
                  <a:pt x="510081" y="1043481"/>
                  <a:pt x="549370" y="1086091"/>
                  <a:pt x="558800" y="1083733"/>
                </a:cubicBezTo>
                <a:cubicBezTo>
                  <a:pt x="567458" y="1081568"/>
                  <a:pt x="563276" y="1066315"/>
                  <a:pt x="567267" y="1058333"/>
                </a:cubicBezTo>
                <a:cubicBezTo>
                  <a:pt x="581378" y="1030110"/>
                  <a:pt x="584199" y="1032933"/>
                  <a:pt x="609600" y="1016000"/>
                </a:cubicBezTo>
                <a:cubicBezTo>
                  <a:pt x="615244" y="1007533"/>
                  <a:pt x="621982" y="999701"/>
                  <a:pt x="626533" y="990600"/>
                </a:cubicBezTo>
                <a:cubicBezTo>
                  <a:pt x="630524" y="982618"/>
                  <a:pt x="642982" y="969191"/>
                  <a:pt x="635000" y="965200"/>
                </a:cubicBezTo>
                <a:cubicBezTo>
                  <a:pt x="625899" y="960649"/>
                  <a:pt x="618067" y="976489"/>
                  <a:pt x="609600" y="982133"/>
                </a:cubicBezTo>
                <a:cubicBezTo>
                  <a:pt x="591979" y="1052616"/>
                  <a:pt x="613435" y="982931"/>
                  <a:pt x="584200" y="1041400"/>
                </a:cubicBezTo>
                <a:cubicBezTo>
                  <a:pt x="580209" y="1049382"/>
                  <a:pt x="581308" y="1059831"/>
                  <a:pt x="575733" y="1066800"/>
                </a:cubicBezTo>
                <a:cubicBezTo>
                  <a:pt x="569376" y="1074746"/>
                  <a:pt x="558800" y="1078089"/>
                  <a:pt x="550333" y="1083733"/>
                </a:cubicBezTo>
                <a:cubicBezTo>
                  <a:pt x="544689" y="1075266"/>
                  <a:pt x="541217" y="1064847"/>
                  <a:pt x="533400" y="1058333"/>
                </a:cubicBezTo>
                <a:cubicBezTo>
                  <a:pt x="511262" y="1039885"/>
                  <a:pt x="483861" y="1038265"/>
                  <a:pt x="457200" y="1032933"/>
                </a:cubicBezTo>
                <a:cubicBezTo>
                  <a:pt x="448733" y="1024466"/>
                  <a:pt x="441763" y="1014175"/>
                  <a:pt x="431800" y="1007533"/>
                </a:cubicBezTo>
                <a:cubicBezTo>
                  <a:pt x="424374" y="1002583"/>
                  <a:pt x="410391" y="991085"/>
                  <a:pt x="406400" y="999067"/>
                </a:cubicBezTo>
                <a:cubicBezTo>
                  <a:pt x="401849" y="1008168"/>
                  <a:pt x="416976" y="1016521"/>
                  <a:pt x="423333" y="1024467"/>
                </a:cubicBezTo>
                <a:cubicBezTo>
                  <a:pt x="428320" y="1030700"/>
                  <a:pt x="435280" y="1035167"/>
                  <a:pt x="440267" y="1041400"/>
                </a:cubicBezTo>
                <a:cubicBezTo>
                  <a:pt x="446624" y="1049346"/>
                  <a:pt x="449254" y="1060443"/>
                  <a:pt x="457200" y="1066800"/>
                </a:cubicBezTo>
                <a:cubicBezTo>
                  <a:pt x="464169" y="1072375"/>
                  <a:pt x="474133" y="1072445"/>
                  <a:pt x="482600" y="1075267"/>
                </a:cubicBezTo>
                <a:cubicBezTo>
                  <a:pt x="493889" y="1072445"/>
                  <a:pt x="507381" y="1074069"/>
                  <a:pt x="516467" y="1066800"/>
                </a:cubicBezTo>
                <a:cubicBezTo>
                  <a:pt x="523436" y="1061225"/>
                  <a:pt x="519220" y="1048256"/>
                  <a:pt x="524933" y="1041400"/>
                </a:cubicBezTo>
                <a:cubicBezTo>
                  <a:pt x="533967" y="1030559"/>
                  <a:pt x="546548" y="1023001"/>
                  <a:pt x="558800" y="1016000"/>
                </a:cubicBezTo>
                <a:cubicBezTo>
                  <a:pt x="572821" y="1007988"/>
                  <a:pt x="615809" y="1001212"/>
                  <a:pt x="626533" y="999067"/>
                </a:cubicBezTo>
                <a:cubicBezTo>
                  <a:pt x="634032" y="954075"/>
                  <a:pt x="644915" y="919489"/>
                  <a:pt x="618067" y="982133"/>
                </a:cubicBezTo>
                <a:cubicBezTo>
                  <a:pt x="601580" y="1020601"/>
                  <a:pt x="620826" y="996307"/>
                  <a:pt x="592667" y="1024467"/>
                </a:cubicBezTo>
                <a:cubicBezTo>
                  <a:pt x="589845" y="1032934"/>
                  <a:pt x="590511" y="1043556"/>
                  <a:pt x="584200" y="1049867"/>
                </a:cubicBezTo>
                <a:cubicBezTo>
                  <a:pt x="577889" y="1056178"/>
                  <a:pt x="566453" y="1053741"/>
                  <a:pt x="558800" y="1058333"/>
                </a:cubicBezTo>
                <a:cubicBezTo>
                  <a:pt x="500691" y="1093199"/>
                  <a:pt x="588420" y="1059750"/>
                  <a:pt x="516467" y="1083733"/>
                </a:cubicBezTo>
                <a:cubicBezTo>
                  <a:pt x="513645" y="1092200"/>
                  <a:pt x="508000" y="1118058"/>
                  <a:pt x="508000" y="1109133"/>
                </a:cubicBezTo>
                <a:cubicBezTo>
                  <a:pt x="508000" y="1091966"/>
                  <a:pt x="514039" y="1075327"/>
                  <a:pt x="516467" y="1058333"/>
                </a:cubicBezTo>
                <a:cubicBezTo>
                  <a:pt x="519685" y="1035808"/>
                  <a:pt x="522111" y="1013178"/>
                  <a:pt x="524933" y="990600"/>
                </a:cubicBezTo>
                <a:cubicBezTo>
                  <a:pt x="522111" y="936978"/>
                  <a:pt x="521119" y="883228"/>
                  <a:pt x="516467" y="829733"/>
                </a:cubicBezTo>
                <a:cubicBezTo>
                  <a:pt x="515459" y="818141"/>
                  <a:pt x="509285" y="807432"/>
                  <a:pt x="508000" y="795867"/>
                </a:cubicBezTo>
                <a:cubicBezTo>
                  <a:pt x="492680" y="657991"/>
                  <a:pt x="523080" y="712654"/>
                  <a:pt x="482600" y="651933"/>
                </a:cubicBezTo>
                <a:lnTo>
                  <a:pt x="465667" y="584200"/>
                </a:lnTo>
                <a:cubicBezTo>
                  <a:pt x="462845" y="572911"/>
                  <a:pt x="463655" y="560015"/>
                  <a:pt x="457200" y="550333"/>
                </a:cubicBezTo>
                <a:cubicBezTo>
                  <a:pt x="451556" y="541866"/>
                  <a:pt x="444400" y="534232"/>
                  <a:pt x="440267" y="524933"/>
                </a:cubicBezTo>
                <a:cubicBezTo>
                  <a:pt x="433018" y="508622"/>
                  <a:pt x="423333" y="474133"/>
                  <a:pt x="423333" y="474133"/>
                </a:cubicBezTo>
                <a:cubicBezTo>
                  <a:pt x="420406" y="456567"/>
                  <a:pt x="413980" y="409680"/>
                  <a:pt x="406400" y="389467"/>
                </a:cubicBezTo>
                <a:cubicBezTo>
                  <a:pt x="401968" y="377649"/>
                  <a:pt x="396468" y="366102"/>
                  <a:pt x="389467" y="355600"/>
                </a:cubicBezTo>
                <a:cubicBezTo>
                  <a:pt x="385039" y="348958"/>
                  <a:pt x="378178" y="344311"/>
                  <a:pt x="372533" y="338667"/>
                </a:cubicBezTo>
                <a:cubicBezTo>
                  <a:pt x="349164" y="268559"/>
                  <a:pt x="365501" y="302720"/>
                  <a:pt x="321733" y="237067"/>
                </a:cubicBezTo>
                <a:cubicBezTo>
                  <a:pt x="316089" y="228600"/>
                  <a:pt x="311995" y="218862"/>
                  <a:pt x="304800" y="211667"/>
                </a:cubicBezTo>
                <a:cubicBezTo>
                  <a:pt x="293511" y="200378"/>
                  <a:pt x="283705" y="187379"/>
                  <a:pt x="270933" y="177800"/>
                </a:cubicBezTo>
                <a:cubicBezTo>
                  <a:pt x="254473" y="165455"/>
                  <a:pt x="233586" y="152283"/>
                  <a:pt x="220133" y="135467"/>
                </a:cubicBezTo>
                <a:cubicBezTo>
                  <a:pt x="213776" y="127521"/>
                  <a:pt x="210395" y="117262"/>
                  <a:pt x="203200" y="110067"/>
                </a:cubicBezTo>
                <a:cubicBezTo>
                  <a:pt x="196005" y="102872"/>
                  <a:pt x="185617" y="99647"/>
                  <a:pt x="177800" y="93133"/>
                </a:cubicBezTo>
                <a:cubicBezTo>
                  <a:pt x="156260" y="75183"/>
                  <a:pt x="152968" y="61929"/>
                  <a:pt x="127000" y="50800"/>
                </a:cubicBezTo>
                <a:cubicBezTo>
                  <a:pt x="116304" y="46216"/>
                  <a:pt x="104422" y="45155"/>
                  <a:pt x="93133" y="42333"/>
                </a:cubicBezTo>
                <a:cubicBezTo>
                  <a:pt x="76200" y="31044"/>
                  <a:pt x="27942" y="-5923"/>
                  <a:pt x="42333" y="8467"/>
                </a:cubicBezTo>
                <a:cubicBezTo>
                  <a:pt x="47978" y="14111"/>
                  <a:pt x="52336" y="21440"/>
                  <a:pt x="59267" y="25400"/>
                </a:cubicBezTo>
                <a:cubicBezTo>
                  <a:pt x="72463" y="32940"/>
                  <a:pt x="88315" y="34952"/>
                  <a:pt x="101600" y="42333"/>
                </a:cubicBezTo>
                <a:cubicBezTo>
                  <a:pt x="113935" y="49186"/>
                  <a:pt x="124627" y="58699"/>
                  <a:pt x="135467" y="67733"/>
                </a:cubicBezTo>
                <a:cubicBezTo>
                  <a:pt x="141599" y="72843"/>
                  <a:pt x="145555" y="80560"/>
                  <a:pt x="152400" y="84667"/>
                </a:cubicBezTo>
                <a:cubicBezTo>
                  <a:pt x="160053" y="89259"/>
                  <a:pt x="169333" y="90311"/>
                  <a:pt x="177800" y="93133"/>
                </a:cubicBezTo>
                <a:cubicBezTo>
                  <a:pt x="186267" y="98778"/>
                  <a:pt x="196005" y="102872"/>
                  <a:pt x="203200" y="110067"/>
                </a:cubicBezTo>
                <a:cubicBezTo>
                  <a:pt x="210395" y="117262"/>
                  <a:pt x="212187" y="129110"/>
                  <a:pt x="220133" y="135467"/>
                </a:cubicBezTo>
                <a:cubicBezTo>
                  <a:pt x="227102" y="141042"/>
                  <a:pt x="237066" y="141111"/>
                  <a:pt x="245533" y="143933"/>
                </a:cubicBezTo>
                <a:cubicBezTo>
                  <a:pt x="251178" y="152400"/>
                  <a:pt x="256110" y="161387"/>
                  <a:pt x="262467" y="169333"/>
                </a:cubicBezTo>
                <a:cubicBezTo>
                  <a:pt x="267454" y="175566"/>
                  <a:pt x="275830" y="179127"/>
                  <a:pt x="279400" y="186267"/>
                </a:cubicBezTo>
                <a:cubicBezTo>
                  <a:pt x="306736" y="240939"/>
                  <a:pt x="263843" y="204116"/>
                  <a:pt x="313267" y="237067"/>
                </a:cubicBezTo>
                <a:cubicBezTo>
                  <a:pt x="316089" y="245534"/>
                  <a:pt x="317141" y="254814"/>
                  <a:pt x="321733" y="262467"/>
                </a:cubicBezTo>
                <a:cubicBezTo>
                  <a:pt x="325840" y="269312"/>
                  <a:pt x="335097" y="272260"/>
                  <a:pt x="338667" y="279400"/>
                </a:cubicBezTo>
                <a:cubicBezTo>
                  <a:pt x="343871" y="289808"/>
                  <a:pt x="343047" y="302372"/>
                  <a:pt x="347133" y="313267"/>
                </a:cubicBezTo>
                <a:cubicBezTo>
                  <a:pt x="351565" y="325085"/>
                  <a:pt x="358422" y="335844"/>
                  <a:pt x="364067" y="347133"/>
                </a:cubicBezTo>
                <a:cubicBezTo>
                  <a:pt x="376863" y="398323"/>
                  <a:pt x="368851" y="369951"/>
                  <a:pt x="389467" y="431800"/>
                </a:cubicBezTo>
                <a:lnTo>
                  <a:pt x="397933" y="457200"/>
                </a:lnTo>
                <a:cubicBezTo>
                  <a:pt x="401054" y="479044"/>
                  <a:pt x="403044" y="518222"/>
                  <a:pt x="414867" y="541867"/>
                </a:cubicBezTo>
                <a:cubicBezTo>
                  <a:pt x="419418" y="550968"/>
                  <a:pt x="426156" y="558800"/>
                  <a:pt x="431800" y="567267"/>
                </a:cubicBezTo>
                <a:cubicBezTo>
                  <a:pt x="458273" y="673152"/>
                  <a:pt x="424438" y="541498"/>
                  <a:pt x="448733" y="626533"/>
                </a:cubicBezTo>
                <a:cubicBezTo>
                  <a:pt x="451930" y="637722"/>
                  <a:pt x="454378" y="649111"/>
                  <a:pt x="457200" y="660400"/>
                </a:cubicBezTo>
                <a:cubicBezTo>
                  <a:pt x="460022" y="694267"/>
                  <a:pt x="460080" y="728478"/>
                  <a:pt x="465667" y="762000"/>
                </a:cubicBezTo>
                <a:cubicBezTo>
                  <a:pt x="468601" y="779606"/>
                  <a:pt x="482600" y="812800"/>
                  <a:pt x="482600" y="812800"/>
                </a:cubicBezTo>
                <a:cubicBezTo>
                  <a:pt x="485422" y="852311"/>
                  <a:pt x="486439" y="891993"/>
                  <a:pt x="491067" y="931333"/>
                </a:cubicBezTo>
                <a:cubicBezTo>
                  <a:pt x="492110" y="940196"/>
                  <a:pt x="497185" y="948123"/>
                  <a:pt x="499533" y="956733"/>
                </a:cubicBezTo>
                <a:cubicBezTo>
                  <a:pt x="528180" y="1061772"/>
                  <a:pt x="505446" y="991403"/>
                  <a:pt x="524933" y="1049867"/>
                </a:cubicBezTo>
                <a:cubicBezTo>
                  <a:pt x="527755" y="1080911"/>
                  <a:pt x="549438" y="1116270"/>
                  <a:pt x="533400" y="1143000"/>
                </a:cubicBezTo>
                <a:cubicBezTo>
                  <a:pt x="522929" y="1160451"/>
                  <a:pt x="499533" y="1092200"/>
                  <a:pt x="499533" y="1092200"/>
                </a:cubicBezTo>
                <a:cubicBezTo>
                  <a:pt x="491688" y="1068662"/>
                  <a:pt x="481740" y="1046244"/>
                  <a:pt x="508000" y="1092200"/>
                </a:cubicBezTo>
                <a:cubicBezTo>
                  <a:pt x="550960" y="1167381"/>
                  <a:pt x="500617" y="1089594"/>
                  <a:pt x="541867" y="1151467"/>
                </a:cubicBezTo>
                <a:cubicBezTo>
                  <a:pt x="547511" y="1145822"/>
                  <a:pt x="554693" y="1141378"/>
                  <a:pt x="558800" y="1134533"/>
                </a:cubicBezTo>
                <a:cubicBezTo>
                  <a:pt x="566811" y="1121181"/>
                  <a:pt x="573590" y="1076446"/>
                  <a:pt x="575733" y="1066800"/>
                </a:cubicBezTo>
                <a:cubicBezTo>
                  <a:pt x="578257" y="1055441"/>
                  <a:pt x="579616" y="1043629"/>
                  <a:pt x="584200" y="1032933"/>
                </a:cubicBezTo>
                <a:cubicBezTo>
                  <a:pt x="588208" y="1023580"/>
                  <a:pt x="601133" y="1007533"/>
                  <a:pt x="601133" y="1007533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txBody>
          <a:bodyPr lIns="91190" tIns="45690" rIns="91190" bIns="45690" rtlCol="0" anchor="ctr"/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TextBox 15" descr=" 6">
            <a:extLst>
              <a:ext uri="{FF2B5EF4-FFF2-40B4-BE49-F238E27FC236}">
                <a16:creationId xmlns:a16="http://schemas.microsoft.com/office/drawing/2014/main" id="{911D87AE-2A31-4AC9-8E7F-A78786182563}"/>
              </a:ext>
            </a:extLst>
          </p:cNvPr>
          <p:cNvSpPr txBox="1"/>
          <p:nvPr/>
        </p:nvSpPr>
        <p:spPr>
          <a:xfrm rot="21076520">
            <a:off x="922986" y="2156823"/>
            <a:ext cx="2951066" cy="430827"/>
          </a:xfrm>
          <a:prstGeom prst="rect">
            <a:avLst/>
          </a:prstGeom>
          <a:noFill/>
        </p:spPr>
        <p:txBody>
          <a:bodyPr wrap="square" lIns="91190" tIns="45690" rIns="91190" bIns="45690" rtlCol="0">
            <a:spAutoFit/>
          </a:bodyPr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r>
              <a:rPr lang="en-US" sz="2200" dirty="0">
                <a:solidFill>
                  <a:schemeClr val="bg1"/>
                </a:solidFill>
                <a:latin typeface="Segoe Print" panose="02000600000000000000" pitchFamily="2" charset="0"/>
              </a:rPr>
              <a:t>Hard of hearing</a:t>
            </a:r>
          </a:p>
        </p:txBody>
      </p:sp>
      <p:sp>
        <p:nvSpPr>
          <p:cNvPr id="7" name="Rectangle 6" descr=" 7">
            <a:extLst>
              <a:ext uri="{FF2B5EF4-FFF2-40B4-BE49-F238E27FC236}">
                <a16:creationId xmlns:a16="http://schemas.microsoft.com/office/drawing/2014/main" id="{2C334A2D-4D45-4441-8360-FCA59F6BA337}"/>
              </a:ext>
            </a:extLst>
          </p:cNvPr>
          <p:cNvSpPr/>
          <p:nvPr/>
        </p:nvSpPr>
        <p:spPr>
          <a:xfrm>
            <a:off x="450184" y="2840594"/>
            <a:ext cx="11177589" cy="1554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algn="ctr"/>
            <a:endParaRPr lang="en-US" sz="22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Rectangle 1" descr=" 2">
            <a:extLst>
              <a:ext uri="{FF2B5EF4-FFF2-40B4-BE49-F238E27FC236}">
                <a16:creationId xmlns:a16="http://schemas.microsoft.com/office/drawing/2014/main" id="{FBA66546-2E48-4892-B4AF-D944D4A75711}"/>
              </a:ext>
            </a:extLst>
          </p:cNvPr>
          <p:cNvSpPr/>
          <p:nvPr/>
        </p:nvSpPr>
        <p:spPr>
          <a:xfrm>
            <a:off x="3032116" y="4996331"/>
            <a:ext cx="6127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highlight>
                  <a:srgbClr val="C898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Before starting my PhD, I backpacked 21 countries. </a:t>
            </a:r>
          </a:p>
        </p:txBody>
      </p:sp>
    </p:spTree>
    <p:extLst>
      <p:ext uri="{BB962C8B-B14F-4D97-AF65-F5344CB8AC3E}">
        <p14:creationId xmlns:p14="http://schemas.microsoft.com/office/powerpoint/2010/main" val="401124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4AFB4C48-2CA3-41ED-98CF-79AE1330F0F8}"/>
              </a:ext>
            </a:extLst>
          </p:cNvPr>
          <p:cNvSpPr txBox="1"/>
          <p:nvPr/>
        </p:nvSpPr>
        <p:spPr>
          <a:xfrm>
            <a:off x="5725236" y="2043828"/>
            <a:ext cx="6182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For Accessibility</a:t>
            </a:r>
          </a:p>
        </p:txBody>
      </p:sp>
      <p:sp>
        <p:nvSpPr>
          <p:cNvPr id="10" name="Rectangle 9" descr=" 10">
            <a:extLst>
              <a:ext uri="{FF2B5EF4-FFF2-40B4-BE49-F238E27FC236}">
                <a16:creationId xmlns:a16="http://schemas.microsoft.com/office/drawing/2014/main" id="{B86F1B5B-6F35-4004-8F6D-B37D8BABE45D}"/>
              </a:ext>
            </a:extLst>
          </p:cNvPr>
          <p:cNvSpPr/>
          <p:nvPr/>
        </p:nvSpPr>
        <p:spPr>
          <a:xfrm>
            <a:off x="-4773386" y="2940868"/>
            <a:ext cx="46790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HCI, researchers have used autoethnographic methods in different stages of the design process to inform user study design [24], test a preliminary prototype [23], and as a lightweight method in the iterative design cycle [43]. </a:t>
            </a:r>
          </a:p>
        </p:txBody>
      </p:sp>
      <p:cxnSp>
        <p:nvCxnSpPr>
          <p:cNvPr id="8" name="HorizontalRule" descr=" 8">
            <a:extLst>
              <a:ext uri="{FF2B5EF4-FFF2-40B4-BE49-F238E27FC236}">
                <a16:creationId xmlns:a16="http://schemas.microsoft.com/office/drawing/2014/main" id="{ECA8420A-1C05-4465-AB05-3326BBABC7B1}"/>
              </a:ext>
            </a:extLst>
          </p:cNvPr>
          <p:cNvCxnSpPr>
            <a:cxnSpLocks/>
          </p:cNvCxnSpPr>
          <p:nvPr/>
        </p:nvCxnSpPr>
        <p:spPr>
          <a:xfrm>
            <a:off x="709682" y="2820652"/>
            <a:ext cx="1105468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5117F30B-D6A7-4BBD-8CD6-49EC3BFCA051}"/>
              </a:ext>
            </a:extLst>
          </p:cNvPr>
          <p:cNvSpPr txBox="1"/>
          <p:nvPr/>
        </p:nvSpPr>
        <p:spPr>
          <a:xfrm>
            <a:off x="749160" y="2874825"/>
            <a:ext cx="11015210" cy="1815878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34290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300">
                <a:solidFill>
                  <a:srgbClr val="FFFFFF"/>
                </a:solidFill>
                <a:latin typeface="Segoe UI Light" panose="020B0502040204020203" pitchFamily="34" charset="0"/>
              </a:rPr>
              <a:t>Disability is </a:t>
            </a:r>
            <a:r>
              <a:rPr lang="en-US" sz="23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highly personal</a:t>
            </a:r>
            <a:r>
              <a:rPr lang="en-US" sz="2300">
                <a:solidFill>
                  <a:srgbClr val="FFFFFF"/>
                </a:solidFill>
                <a:latin typeface="Segoe UI Light" panose="020B0502040204020203" pitchFamily="34" charset="0"/>
                <a:cs typeface="Segoe UI Semibold" panose="020B0702040204020203" pitchFamily="34" charset="0"/>
              </a:rPr>
              <a:t>;</a:t>
            </a:r>
            <a:r>
              <a:rPr lang="en-US" sz="2300">
                <a:solidFill>
                  <a:srgbClr val="FFFFFF"/>
                </a:solidFill>
                <a:latin typeface="Segoe UI Light" panose="020B0502040204020203" pitchFamily="34" charset="0"/>
              </a:rPr>
              <a:t> every person with disability is different. </a:t>
            </a:r>
          </a:p>
          <a:p>
            <a:pPr marL="342900" lvl="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 "/>
              <a:defRPr/>
            </a:pPr>
            <a: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  <a:t>             </a:t>
            </a:r>
            <a:r>
              <a:rPr lang="en-US" sz="23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</a:t>
            </a:r>
            <a: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</a:t>
            </a:r>
            <a:b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</a:t>
            </a:r>
            <a:endParaRPr lang="en-US" sz="23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 "/>
              <a:defRPr/>
            </a:pPr>
            <a: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  <a:t>               </a:t>
            </a:r>
            <a:r>
              <a:rPr lang="en-US" sz="23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</a:t>
            </a:r>
            <a: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</a:t>
            </a:r>
            <a:endParaRPr lang="en-US" sz="23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9" name="TextBox 8" descr=" 9">
            <a:extLst>
              <a:ext uri="{FF2B5EF4-FFF2-40B4-BE49-F238E27FC236}">
                <a16:creationId xmlns:a16="http://schemas.microsoft.com/office/drawing/2014/main" id="{DB99926C-1770-40AA-AC51-2A77BAE2576F}"/>
              </a:ext>
            </a:extLst>
          </p:cNvPr>
          <p:cNvSpPr txBox="1"/>
          <p:nvPr/>
        </p:nvSpPr>
        <p:spPr>
          <a:xfrm>
            <a:off x="709682" y="2043828"/>
            <a:ext cx="560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Autoethnography</a:t>
            </a:r>
          </a:p>
        </p:txBody>
      </p:sp>
    </p:spTree>
    <p:extLst>
      <p:ext uri="{BB962C8B-B14F-4D97-AF65-F5344CB8AC3E}">
        <p14:creationId xmlns:p14="http://schemas.microsoft.com/office/powerpoint/2010/main" val="331484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4AFB4C48-2CA3-41ED-98CF-79AE1330F0F8}"/>
              </a:ext>
            </a:extLst>
          </p:cNvPr>
          <p:cNvSpPr txBox="1"/>
          <p:nvPr/>
        </p:nvSpPr>
        <p:spPr>
          <a:xfrm>
            <a:off x="5725236" y="2043828"/>
            <a:ext cx="6182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For Accessibility</a:t>
            </a:r>
          </a:p>
        </p:txBody>
      </p:sp>
      <p:sp>
        <p:nvSpPr>
          <p:cNvPr id="10" name="Rectangle 9" descr=" 10">
            <a:extLst>
              <a:ext uri="{FF2B5EF4-FFF2-40B4-BE49-F238E27FC236}">
                <a16:creationId xmlns:a16="http://schemas.microsoft.com/office/drawing/2014/main" id="{B86F1B5B-6F35-4004-8F6D-B37D8BABE45D}"/>
              </a:ext>
            </a:extLst>
          </p:cNvPr>
          <p:cNvSpPr/>
          <p:nvPr/>
        </p:nvSpPr>
        <p:spPr>
          <a:xfrm>
            <a:off x="-4773386" y="2940868"/>
            <a:ext cx="46790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HCI, researchers have used autoethnographic methods in different stages of the design process to inform user study design [24], test a preliminary prototype [23], and as a lightweight method in the iterative design cycle [43]. </a:t>
            </a:r>
          </a:p>
        </p:txBody>
      </p:sp>
      <p:cxnSp>
        <p:nvCxnSpPr>
          <p:cNvPr id="8" name="HorizontalRule" descr=" 8">
            <a:extLst>
              <a:ext uri="{FF2B5EF4-FFF2-40B4-BE49-F238E27FC236}">
                <a16:creationId xmlns:a16="http://schemas.microsoft.com/office/drawing/2014/main" id="{ECA8420A-1C05-4465-AB05-3326BBABC7B1}"/>
              </a:ext>
            </a:extLst>
          </p:cNvPr>
          <p:cNvCxnSpPr>
            <a:cxnSpLocks/>
          </p:cNvCxnSpPr>
          <p:nvPr/>
        </p:nvCxnSpPr>
        <p:spPr>
          <a:xfrm>
            <a:off x="709682" y="2820652"/>
            <a:ext cx="1105468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5117F30B-D6A7-4BBD-8CD6-49EC3BFCA051}"/>
              </a:ext>
            </a:extLst>
          </p:cNvPr>
          <p:cNvSpPr txBox="1"/>
          <p:nvPr/>
        </p:nvSpPr>
        <p:spPr>
          <a:xfrm>
            <a:off x="749160" y="2874825"/>
            <a:ext cx="11015210" cy="1815878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34290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300">
                <a:solidFill>
                  <a:srgbClr val="FFFFFF"/>
                </a:solidFill>
                <a:latin typeface="Segoe UI Light" panose="020B0502040204020203" pitchFamily="34" charset="0"/>
              </a:rPr>
              <a:t>Disability is </a:t>
            </a:r>
            <a:r>
              <a:rPr lang="en-US" sz="23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highly personal</a:t>
            </a:r>
            <a:r>
              <a:rPr lang="en-US" sz="2300">
                <a:solidFill>
                  <a:srgbClr val="FFFFFF"/>
                </a:solidFill>
                <a:latin typeface="Segoe UI Light" panose="020B0502040204020203" pitchFamily="34" charset="0"/>
                <a:cs typeface="Segoe UI Semibold" panose="020B0702040204020203" pitchFamily="34" charset="0"/>
              </a:rPr>
              <a:t>;</a:t>
            </a:r>
            <a:r>
              <a:rPr lang="en-US" sz="2300">
                <a:solidFill>
                  <a:srgbClr val="FFFFFF"/>
                </a:solidFill>
                <a:latin typeface="Segoe UI Light" panose="020B0502040204020203" pitchFamily="34" charset="0"/>
              </a:rPr>
              <a:t> every person with disability is different. </a:t>
            </a:r>
          </a:p>
          <a:p>
            <a:pPr marL="34290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300">
                <a:solidFill>
                  <a:srgbClr val="FFFFFF"/>
                </a:solidFill>
                <a:latin typeface="Segoe UI Light" panose="020B0502040204020203" pitchFamily="34" charset="0"/>
              </a:rPr>
              <a:t>We wanted to </a:t>
            </a:r>
            <a:r>
              <a:rPr lang="en-US" sz="23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amplify my first-person voice </a:t>
            </a:r>
            <a:r>
              <a:rPr lang="en-US" sz="2300">
                <a:solidFill>
                  <a:srgbClr val="FFFFFF"/>
                </a:solidFill>
                <a:latin typeface="Segoe UI Light" panose="020B0502040204020203" pitchFamily="34" charset="0"/>
              </a:rPr>
              <a:t>as a hard of hearing researcher in various contexts.</a:t>
            </a:r>
          </a:p>
          <a:p>
            <a:pPr marL="342900" lvl="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 "/>
              <a:defRPr/>
            </a:pPr>
            <a: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  <a:t>               </a:t>
            </a:r>
            <a:r>
              <a:rPr lang="en-US" sz="23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</a:t>
            </a:r>
            <a:r>
              <a:rPr lang="en-US" sz="23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</a:t>
            </a:r>
            <a:endParaRPr lang="en-US" sz="23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9" name="TextBox 8" descr=" 9">
            <a:extLst>
              <a:ext uri="{FF2B5EF4-FFF2-40B4-BE49-F238E27FC236}">
                <a16:creationId xmlns:a16="http://schemas.microsoft.com/office/drawing/2014/main" id="{DB99926C-1770-40AA-AC51-2A77BAE2576F}"/>
              </a:ext>
            </a:extLst>
          </p:cNvPr>
          <p:cNvSpPr txBox="1"/>
          <p:nvPr/>
        </p:nvSpPr>
        <p:spPr>
          <a:xfrm>
            <a:off x="709682" y="2043828"/>
            <a:ext cx="560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Autoethnography</a:t>
            </a:r>
          </a:p>
        </p:txBody>
      </p:sp>
    </p:spTree>
    <p:extLst>
      <p:ext uri="{BB962C8B-B14F-4D97-AF65-F5344CB8AC3E}">
        <p14:creationId xmlns:p14="http://schemas.microsoft.com/office/powerpoint/2010/main" val="10940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4AFB4C48-2CA3-41ED-98CF-79AE1330F0F8}"/>
              </a:ext>
            </a:extLst>
          </p:cNvPr>
          <p:cNvSpPr txBox="1"/>
          <p:nvPr/>
        </p:nvSpPr>
        <p:spPr>
          <a:xfrm>
            <a:off x="5725236" y="2043828"/>
            <a:ext cx="6182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For Accessibility</a:t>
            </a:r>
          </a:p>
        </p:txBody>
      </p:sp>
      <p:sp>
        <p:nvSpPr>
          <p:cNvPr id="10" name="Rectangle 9" descr=" 10">
            <a:extLst>
              <a:ext uri="{FF2B5EF4-FFF2-40B4-BE49-F238E27FC236}">
                <a16:creationId xmlns:a16="http://schemas.microsoft.com/office/drawing/2014/main" id="{B86F1B5B-6F35-4004-8F6D-B37D8BABE45D}"/>
              </a:ext>
            </a:extLst>
          </p:cNvPr>
          <p:cNvSpPr/>
          <p:nvPr/>
        </p:nvSpPr>
        <p:spPr>
          <a:xfrm>
            <a:off x="-4773386" y="2940868"/>
            <a:ext cx="46790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HCI, researchers have used autoethnographic methods in different stages of the design process to inform user study design [24], test a preliminary prototype [23], and as a lightweight method in the iterative design cycle [43]. </a:t>
            </a:r>
          </a:p>
        </p:txBody>
      </p:sp>
      <p:cxnSp>
        <p:nvCxnSpPr>
          <p:cNvPr id="8" name="HorizontalRule" descr=" 8">
            <a:extLst>
              <a:ext uri="{FF2B5EF4-FFF2-40B4-BE49-F238E27FC236}">
                <a16:creationId xmlns:a16="http://schemas.microsoft.com/office/drawing/2014/main" id="{ECA8420A-1C05-4465-AB05-3326BBABC7B1}"/>
              </a:ext>
            </a:extLst>
          </p:cNvPr>
          <p:cNvCxnSpPr>
            <a:cxnSpLocks/>
          </p:cNvCxnSpPr>
          <p:nvPr/>
        </p:nvCxnSpPr>
        <p:spPr>
          <a:xfrm>
            <a:off x="709682" y="2820652"/>
            <a:ext cx="1105468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5117F30B-D6A7-4BBD-8CD6-49EC3BFCA051}"/>
              </a:ext>
            </a:extLst>
          </p:cNvPr>
          <p:cNvSpPr txBox="1"/>
          <p:nvPr/>
        </p:nvSpPr>
        <p:spPr>
          <a:xfrm>
            <a:off x="749160" y="2874825"/>
            <a:ext cx="11015210" cy="2323709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34290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300">
                <a:solidFill>
                  <a:srgbClr val="FFFFFF"/>
                </a:solidFill>
                <a:latin typeface="Segoe UI Light" panose="020B0502040204020203" pitchFamily="34" charset="0"/>
              </a:rPr>
              <a:t>Disability is </a:t>
            </a:r>
            <a:r>
              <a:rPr lang="en-US" sz="23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highly personal</a:t>
            </a:r>
            <a:r>
              <a:rPr lang="en-US" sz="2300">
                <a:solidFill>
                  <a:srgbClr val="FFFFFF"/>
                </a:solidFill>
                <a:latin typeface="Segoe UI Light" panose="020B0502040204020203" pitchFamily="34" charset="0"/>
                <a:cs typeface="Segoe UI Semibold" panose="020B0702040204020203" pitchFamily="34" charset="0"/>
              </a:rPr>
              <a:t>;</a:t>
            </a:r>
            <a:r>
              <a:rPr lang="en-US" sz="2300">
                <a:solidFill>
                  <a:srgbClr val="FFFFFF"/>
                </a:solidFill>
                <a:latin typeface="Segoe UI Light" panose="020B0502040204020203" pitchFamily="34" charset="0"/>
              </a:rPr>
              <a:t> every person with disability is different. </a:t>
            </a:r>
          </a:p>
          <a:p>
            <a:pPr marL="34290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300">
                <a:solidFill>
                  <a:srgbClr val="FFFFFF"/>
                </a:solidFill>
                <a:latin typeface="Segoe UI Light" panose="020B0502040204020203" pitchFamily="34" charset="0"/>
              </a:rPr>
              <a:t>We wanted to </a:t>
            </a:r>
            <a:r>
              <a:rPr lang="en-US" sz="23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amplify my first-person voice </a:t>
            </a:r>
            <a:r>
              <a:rPr lang="en-US" sz="2300">
                <a:solidFill>
                  <a:srgbClr val="FFFFFF"/>
                </a:solidFill>
                <a:latin typeface="Segoe UI Light" panose="020B0502040204020203" pitchFamily="34" charset="0"/>
              </a:rPr>
              <a:t>as a hard of hearing researcher in various contexts.</a:t>
            </a:r>
          </a:p>
          <a:p>
            <a:pPr marL="34290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300">
                <a:solidFill>
                  <a:srgbClr val="FFFFFF"/>
                </a:solidFill>
                <a:latin typeface="Segoe UI Light" panose="020B0502040204020203" pitchFamily="34" charset="0"/>
              </a:rPr>
              <a:t>Our hope is to </a:t>
            </a:r>
            <a:r>
              <a:rPr lang="en-US" sz="23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diversify the array of methods </a:t>
            </a:r>
            <a:r>
              <a:rPr lang="en-US" sz="2300">
                <a:solidFill>
                  <a:srgbClr val="FFFFFF"/>
                </a:solidFill>
                <a:latin typeface="Segoe UI Light" panose="020B0502040204020203" pitchFamily="34" charset="0"/>
              </a:rPr>
              <a:t>used in the ASSETS community. </a:t>
            </a:r>
            <a:endParaRPr lang="en-US" sz="23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9" name="TextBox 8" descr=" 9">
            <a:extLst>
              <a:ext uri="{FF2B5EF4-FFF2-40B4-BE49-F238E27FC236}">
                <a16:creationId xmlns:a16="http://schemas.microsoft.com/office/drawing/2014/main" id="{DB99926C-1770-40AA-AC51-2A77BAE2576F}"/>
              </a:ext>
            </a:extLst>
          </p:cNvPr>
          <p:cNvSpPr txBox="1"/>
          <p:nvPr/>
        </p:nvSpPr>
        <p:spPr>
          <a:xfrm>
            <a:off x="709682" y="2043828"/>
            <a:ext cx="560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Autoethnography</a:t>
            </a:r>
          </a:p>
        </p:txBody>
      </p:sp>
    </p:spTree>
    <p:extLst>
      <p:ext uri="{BB962C8B-B14F-4D97-AF65-F5344CB8AC3E}">
        <p14:creationId xmlns:p14="http://schemas.microsoft.com/office/powerpoint/2010/main" val="347925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D79DE560-F6BB-4D79-BA32-6BE78E77D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8175" y="-351518"/>
            <a:ext cx="6385832" cy="8514444"/>
          </a:xfrm>
          <a:prstGeom prst="rect">
            <a:avLst/>
          </a:prstGeom>
        </p:spPr>
      </p:pic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66FCEDD5-A163-4BF0-918A-0108D5EC12E3}"/>
              </a:ext>
            </a:extLst>
          </p:cNvPr>
          <p:cNvSpPr txBox="1"/>
          <p:nvPr/>
        </p:nvSpPr>
        <p:spPr>
          <a:xfrm>
            <a:off x="5898858" y="214834"/>
            <a:ext cx="6638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cap="small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The</a:t>
            </a:r>
            <a:r>
              <a:rPr lang="en-US" sz="44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 </a:t>
            </a:r>
            <a:r>
              <a:rPr lang="en-US" sz="4400" cap="small" dirty="0" err="1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Autoethnographer</a:t>
            </a:r>
            <a:endParaRPr lang="en-US" sz="4400" cap="small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+mj-ea"/>
              <a:cs typeface="+mj-cs"/>
            </a:endParaRPr>
          </a:p>
        </p:txBody>
      </p:sp>
      <p:sp>
        <p:nvSpPr>
          <p:cNvPr id="10" name="TextBox 9" descr=" 10">
            <a:extLst>
              <a:ext uri="{FF2B5EF4-FFF2-40B4-BE49-F238E27FC236}">
                <a16:creationId xmlns:a16="http://schemas.microsoft.com/office/drawing/2014/main" id="{3EE42DF0-B081-41D8-A1CF-CE7FDBD77DEB}"/>
              </a:ext>
            </a:extLst>
          </p:cNvPr>
          <p:cNvSpPr txBox="1"/>
          <p:nvPr/>
        </p:nvSpPr>
        <p:spPr>
          <a:xfrm>
            <a:off x="6006296" y="685722"/>
            <a:ext cx="603783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 "/>
              <a:tabLst/>
              <a:defRPr/>
            </a:pP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                </a:t>
            </a:r>
            <a:endParaRPr lang="en-US" sz="2400" dirty="0">
              <a:solidFill>
                <a:prstClr val="white"/>
              </a:solidFill>
              <a:latin typeface="Segoe UI Light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BDD7B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 "/>
              <a:tabLst/>
              <a:defRPr/>
            </a:pP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</a:t>
            </a: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</a:t>
            </a:r>
            <a:br>
              <a:rPr lang="en-US" sz="2400">
                <a:solidFill>
                  <a:prstClr val="white"/>
                </a:solidFill>
                <a:latin typeface="Segoe UI Light" pitchFamily="34" charset="0"/>
              </a:rPr>
            </a:b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                              </a:t>
            </a:r>
            <a:br>
              <a:rPr lang="en-US" sz="2400">
                <a:solidFill>
                  <a:prstClr val="white"/>
                </a:solidFill>
                <a:latin typeface="Segoe UI Light" pitchFamily="34" charset="0"/>
              </a:rPr>
            </a:b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     </a:t>
            </a:r>
            <a:endParaRPr lang="en-US" sz="2400" dirty="0">
              <a:solidFill>
                <a:prstClr val="white"/>
              </a:solidFill>
              <a:latin typeface="Segoe UI Light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   </a:t>
            </a: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 "/>
              <a:tabLst/>
              <a:defRPr/>
            </a:pP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</a:t>
            </a: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 </a:t>
            </a:r>
            <a:br>
              <a:rPr lang="en-US" sz="2400">
                <a:solidFill>
                  <a:prstClr val="white"/>
                </a:solidFill>
                <a:latin typeface="Segoe UI Light" pitchFamily="34" charset="0"/>
              </a:rPr>
            </a:b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</a:t>
            </a:r>
            <a:endParaRPr lang="en-US" sz="2400" dirty="0">
              <a:solidFill>
                <a:prstClr val="white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3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D79DE560-F6BB-4D79-BA32-6BE78E77D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8175" y="-351518"/>
            <a:ext cx="6385832" cy="8514444"/>
          </a:xfrm>
          <a:prstGeom prst="rect">
            <a:avLst/>
          </a:prstGeom>
        </p:spPr>
      </p:pic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66FCEDD5-A163-4BF0-918A-0108D5EC12E3}"/>
              </a:ext>
            </a:extLst>
          </p:cNvPr>
          <p:cNvSpPr txBox="1"/>
          <p:nvPr/>
        </p:nvSpPr>
        <p:spPr>
          <a:xfrm>
            <a:off x="5898858" y="214834"/>
            <a:ext cx="6638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cap="small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The</a:t>
            </a:r>
            <a:r>
              <a:rPr lang="en-US" sz="44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 </a:t>
            </a:r>
            <a:r>
              <a:rPr lang="en-US" sz="4400" cap="small" dirty="0" err="1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Autoethnographer</a:t>
            </a:r>
            <a:endParaRPr lang="en-US" sz="4400" cap="small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+mj-ea"/>
              <a:cs typeface="+mj-cs"/>
            </a:endParaRPr>
          </a:p>
        </p:txBody>
      </p:sp>
      <p:sp>
        <p:nvSpPr>
          <p:cNvPr id="10" name="TextBox 9" descr=" 10">
            <a:extLst>
              <a:ext uri="{FF2B5EF4-FFF2-40B4-BE49-F238E27FC236}">
                <a16:creationId xmlns:a16="http://schemas.microsoft.com/office/drawing/2014/main" id="{3EE42DF0-B081-41D8-A1CF-CE7FDBD77DEB}"/>
              </a:ext>
            </a:extLst>
          </p:cNvPr>
          <p:cNvSpPr txBox="1"/>
          <p:nvPr/>
        </p:nvSpPr>
        <p:spPr>
          <a:xfrm>
            <a:off x="6006296" y="685722"/>
            <a:ext cx="603783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Severe to profound hearing loss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BDD7B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 "/>
              <a:tabLst/>
              <a:defRPr/>
            </a:pP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</a:t>
            </a: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</a:t>
            </a:r>
            <a:br>
              <a:rPr lang="en-US" sz="2400">
                <a:solidFill>
                  <a:prstClr val="white"/>
                </a:solidFill>
                <a:latin typeface="Segoe UI Light" pitchFamily="34" charset="0"/>
              </a:rPr>
            </a:b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                              </a:t>
            </a:r>
            <a:br>
              <a:rPr lang="en-US" sz="2400">
                <a:solidFill>
                  <a:prstClr val="white"/>
                </a:solidFill>
                <a:latin typeface="Segoe UI Light" pitchFamily="34" charset="0"/>
              </a:rPr>
            </a:b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     </a:t>
            </a:r>
            <a:endParaRPr lang="en-US" sz="2400" dirty="0">
              <a:solidFill>
                <a:prstClr val="white"/>
              </a:solidFill>
              <a:latin typeface="Segoe UI Light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   </a:t>
            </a: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 "/>
              <a:tabLst/>
              <a:defRPr/>
            </a:pP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</a:t>
            </a: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 </a:t>
            </a:r>
            <a:br>
              <a:rPr lang="en-US" sz="2400">
                <a:solidFill>
                  <a:prstClr val="white"/>
                </a:solidFill>
                <a:latin typeface="Segoe UI Light" pitchFamily="34" charset="0"/>
              </a:rPr>
            </a:b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</a:t>
            </a:r>
            <a:endParaRPr lang="en-US" sz="2400" dirty="0">
              <a:solidFill>
                <a:prstClr val="white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9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D79DE560-F6BB-4D79-BA32-6BE78E77D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8175" y="-351518"/>
            <a:ext cx="6385832" cy="8514444"/>
          </a:xfrm>
          <a:prstGeom prst="rect">
            <a:avLst/>
          </a:prstGeom>
        </p:spPr>
      </p:pic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66FCEDD5-A163-4BF0-918A-0108D5EC12E3}"/>
              </a:ext>
            </a:extLst>
          </p:cNvPr>
          <p:cNvSpPr txBox="1"/>
          <p:nvPr/>
        </p:nvSpPr>
        <p:spPr>
          <a:xfrm>
            <a:off x="5898858" y="214834"/>
            <a:ext cx="6638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cap="small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The</a:t>
            </a:r>
            <a:r>
              <a:rPr lang="en-US" sz="44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 </a:t>
            </a:r>
            <a:r>
              <a:rPr lang="en-US" sz="4400" cap="small" dirty="0" err="1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Autoethnographer</a:t>
            </a:r>
            <a:endParaRPr lang="en-US" sz="4400" cap="small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+mj-ea"/>
              <a:cs typeface="+mj-cs"/>
            </a:endParaRPr>
          </a:p>
        </p:txBody>
      </p:sp>
      <p:sp>
        <p:nvSpPr>
          <p:cNvPr id="10" name="TextBox 9" descr=" 10">
            <a:extLst>
              <a:ext uri="{FF2B5EF4-FFF2-40B4-BE49-F238E27FC236}">
                <a16:creationId xmlns:a16="http://schemas.microsoft.com/office/drawing/2014/main" id="{3EE42DF0-B081-41D8-A1CF-CE7FDBD77DEB}"/>
              </a:ext>
            </a:extLst>
          </p:cNvPr>
          <p:cNvSpPr txBox="1"/>
          <p:nvPr/>
        </p:nvSpPr>
        <p:spPr>
          <a:xfrm>
            <a:off x="6006296" y="685722"/>
            <a:ext cx="603783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Severe to profound hearing loss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Wears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hearing aids </a:t>
            </a: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in both 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 "/>
              <a:tabLst/>
              <a:defRPr/>
            </a:pP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</a:t>
            </a: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</a:t>
            </a:r>
            <a:br>
              <a:rPr lang="en-US" sz="2400">
                <a:solidFill>
                  <a:prstClr val="white"/>
                </a:solidFill>
                <a:latin typeface="Segoe UI Light" pitchFamily="34" charset="0"/>
              </a:rPr>
            </a:b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                              </a:t>
            </a:r>
            <a:br>
              <a:rPr lang="en-US" sz="2400">
                <a:solidFill>
                  <a:prstClr val="white"/>
                </a:solidFill>
                <a:latin typeface="Segoe UI Light" pitchFamily="34" charset="0"/>
              </a:rPr>
            </a:b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     </a:t>
            </a:r>
            <a:endParaRPr lang="en-US" sz="2400" dirty="0">
              <a:solidFill>
                <a:prstClr val="white"/>
              </a:solidFill>
              <a:latin typeface="Segoe UI Light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   </a:t>
            </a: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 "/>
              <a:tabLst/>
              <a:defRPr/>
            </a:pP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</a:t>
            </a: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 </a:t>
            </a:r>
            <a:br>
              <a:rPr lang="en-US" sz="2400">
                <a:solidFill>
                  <a:prstClr val="white"/>
                </a:solidFill>
                <a:latin typeface="Segoe UI Light" pitchFamily="34" charset="0"/>
              </a:rPr>
            </a:b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</a:t>
            </a:r>
            <a:endParaRPr lang="en-US" sz="2400" dirty="0">
              <a:solidFill>
                <a:prstClr val="white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0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D79DE560-F6BB-4D79-BA32-6BE78E77D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8175" y="-351518"/>
            <a:ext cx="6385832" cy="8514444"/>
          </a:xfrm>
          <a:prstGeom prst="rect">
            <a:avLst/>
          </a:prstGeom>
        </p:spPr>
      </p:pic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66FCEDD5-A163-4BF0-918A-0108D5EC12E3}"/>
              </a:ext>
            </a:extLst>
          </p:cNvPr>
          <p:cNvSpPr txBox="1"/>
          <p:nvPr/>
        </p:nvSpPr>
        <p:spPr>
          <a:xfrm>
            <a:off x="5898858" y="214834"/>
            <a:ext cx="6638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cap="small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The</a:t>
            </a:r>
            <a:r>
              <a:rPr lang="en-US" sz="44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 </a:t>
            </a:r>
            <a:r>
              <a:rPr lang="en-US" sz="4400" cap="small" dirty="0" err="1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Autoethnographer</a:t>
            </a:r>
            <a:endParaRPr lang="en-US" sz="4400" cap="small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+mj-ea"/>
              <a:cs typeface="+mj-cs"/>
            </a:endParaRPr>
          </a:p>
        </p:txBody>
      </p:sp>
      <p:sp>
        <p:nvSpPr>
          <p:cNvPr id="10" name="TextBox 9" descr=" 10">
            <a:extLst>
              <a:ext uri="{FF2B5EF4-FFF2-40B4-BE49-F238E27FC236}">
                <a16:creationId xmlns:a16="http://schemas.microsoft.com/office/drawing/2014/main" id="{3EE42DF0-B081-41D8-A1CF-CE7FDBD77DEB}"/>
              </a:ext>
            </a:extLst>
          </p:cNvPr>
          <p:cNvSpPr txBox="1"/>
          <p:nvPr/>
        </p:nvSpPr>
        <p:spPr>
          <a:xfrm>
            <a:off x="6006296" y="685722"/>
            <a:ext cx="603783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Severe to profound hearing loss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Wears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hearing aids </a:t>
            </a: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in both ears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Relies on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facial cues to communicate</a:t>
            </a: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,  thus communication is difficult if speaker’s face is not visible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   </a:t>
            </a: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 "/>
              <a:tabLst/>
              <a:defRPr/>
            </a:pP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</a:t>
            </a: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 </a:t>
            </a:r>
            <a:br>
              <a:rPr lang="en-US" sz="2400">
                <a:solidFill>
                  <a:prstClr val="white"/>
                </a:solidFill>
                <a:latin typeface="Segoe UI Light" pitchFamily="34" charset="0"/>
              </a:rPr>
            </a:b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</a:t>
            </a:r>
            <a:endParaRPr lang="en-US" sz="2400" dirty="0">
              <a:solidFill>
                <a:prstClr val="white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2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D79DE560-F6BB-4D79-BA32-6BE78E77D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8175" y="-351518"/>
            <a:ext cx="6385832" cy="8514444"/>
          </a:xfrm>
          <a:prstGeom prst="rect">
            <a:avLst/>
          </a:prstGeom>
        </p:spPr>
      </p:pic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66FCEDD5-A163-4BF0-918A-0108D5EC12E3}"/>
              </a:ext>
            </a:extLst>
          </p:cNvPr>
          <p:cNvSpPr txBox="1"/>
          <p:nvPr/>
        </p:nvSpPr>
        <p:spPr>
          <a:xfrm>
            <a:off x="5898858" y="214834"/>
            <a:ext cx="6638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cap="small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The</a:t>
            </a:r>
            <a:r>
              <a:rPr lang="en-US" sz="44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 </a:t>
            </a:r>
            <a:r>
              <a:rPr lang="en-US" sz="4400" cap="small" dirty="0" err="1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Autoethnographer</a:t>
            </a:r>
            <a:endParaRPr lang="en-US" sz="4400" cap="small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+mj-ea"/>
              <a:cs typeface="+mj-cs"/>
            </a:endParaRPr>
          </a:p>
        </p:txBody>
      </p:sp>
      <p:sp>
        <p:nvSpPr>
          <p:cNvPr id="10" name="TextBox 9" descr=" 10">
            <a:extLst>
              <a:ext uri="{FF2B5EF4-FFF2-40B4-BE49-F238E27FC236}">
                <a16:creationId xmlns:a16="http://schemas.microsoft.com/office/drawing/2014/main" id="{3EE42DF0-B081-41D8-A1CF-CE7FDBD77DEB}"/>
              </a:ext>
            </a:extLst>
          </p:cNvPr>
          <p:cNvSpPr txBox="1"/>
          <p:nvPr/>
        </p:nvSpPr>
        <p:spPr>
          <a:xfrm>
            <a:off x="6006296" y="685722"/>
            <a:ext cx="603783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Severe to profound hearing loss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Wears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hearing aids </a:t>
            </a: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in both ears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Relies on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facial cues to communicate</a:t>
            </a: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,  thus communication is difficult if speaker’s face is not visible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Beginner level signer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 "/>
              <a:tabLst/>
              <a:defRPr/>
            </a:pP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</a:t>
            </a: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 </a:t>
            </a:r>
            <a:br>
              <a:rPr lang="en-US" sz="2400">
                <a:solidFill>
                  <a:prstClr val="white"/>
                </a:solidFill>
                <a:latin typeface="Segoe UI Light" pitchFamily="34" charset="0"/>
              </a:rPr>
            </a:b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</a:t>
            </a:r>
            <a:endParaRPr lang="en-US" sz="2400" dirty="0">
              <a:solidFill>
                <a:prstClr val="white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36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D79DE560-F6BB-4D79-BA32-6BE78E77D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8175" y="-351518"/>
            <a:ext cx="6385832" cy="8514444"/>
          </a:xfrm>
          <a:prstGeom prst="rect">
            <a:avLst/>
          </a:prstGeom>
        </p:spPr>
      </p:pic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66FCEDD5-A163-4BF0-918A-0108D5EC12E3}"/>
              </a:ext>
            </a:extLst>
          </p:cNvPr>
          <p:cNvSpPr txBox="1"/>
          <p:nvPr/>
        </p:nvSpPr>
        <p:spPr>
          <a:xfrm>
            <a:off x="5898858" y="214834"/>
            <a:ext cx="6638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cap="small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The</a:t>
            </a:r>
            <a:r>
              <a:rPr lang="en-US" sz="44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 </a:t>
            </a:r>
            <a:r>
              <a:rPr lang="en-US" sz="4400" cap="small" dirty="0" err="1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Autoethnographer</a:t>
            </a:r>
            <a:endParaRPr lang="en-US" sz="4400" cap="small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+mj-ea"/>
              <a:cs typeface="+mj-cs"/>
            </a:endParaRPr>
          </a:p>
        </p:txBody>
      </p:sp>
      <p:sp>
        <p:nvSpPr>
          <p:cNvPr id="10" name="TextBox 9" descr=" 10">
            <a:extLst>
              <a:ext uri="{FF2B5EF4-FFF2-40B4-BE49-F238E27FC236}">
                <a16:creationId xmlns:a16="http://schemas.microsoft.com/office/drawing/2014/main" id="{3EE42DF0-B081-41D8-A1CF-CE7FDBD77DEB}"/>
              </a:ext>
            </a:extLst>
          </p:cNvPr>
          <p:cNvSpPr txBox="1"/>
          <p:nvPr/>
        </p:nvSpPr>
        <p:spPr>
          <a:xfrm>
            <a:off x="6006296" y="685722"/>
            <a:ext cx="60378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Severe to profound hearing loss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Wears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hearing aids </a:t>
            </a: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in both ears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Relies on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facial cues to communicate</a:t>
            </a: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,  thus communication is difficult if speaker’s face is not visible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Beginner level signer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Uses real-time </a:t>
            </a:r>
            <a:r>
              <a:rPr lang="en-US" sz="2400">
                <a:solidFill>
                  <a:srgbClr val="FBDD7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captioning </a:t>
            </a: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in lectures and group meetings</a:t>
            </a:r>
            <a:endParaRPr lang="en-US" sz="2400" dirty="0">
              <a:solidFill>
                <a:prstClr val="white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7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 35">
            <a:extLst>
              <a:ext uri="{FF2B5EF4-FFF2-40B4-BE49-F238E27FC236}">
                <a16:creationId xmlns:a16="http://schemas.microsoft.com/office/drawing/2014/main" id="{0AAD0BAB-3358-43F8-B98C-D7E3F9E3B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 35" descr=" 36">
            <a:extLst>
              <a:ext uri="{FF2B5EF4-FFF2-40B4-BE49-F238E27FC236}">
                <a16:creationId xmlns:a16="http://schemas.microsoft.com/office/drawing/2014/main" id="{267A9F23-066E-46BC-B396-BD79E1F71EB4}"/>
              </a:ext>
            </a:extLst>
          </p:cNvPr>
          <p:cNvSpPr/>
          <p:nvPr/>
        </p:nvSpPr>
        <p:spPr>
          <a:xfrm>
            <a:off x="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Arrow Connector 4" descr=" 5">
            <a:extLst>
              <a:ext uri="{FF2B5EF4-FFF2-40B4-BE49-F238E27FC236}">
                <a16:creationId xmlns:a16="http://schemas.microsoft.com/office/drawing/2014/main" id="{0DE2E751-D226-41A0-A92B-31E68502687B}"/>
              </a:ext>
            </a:extLst>
          </p:cNvPr>
          <p:cNvCxnSpPr>
            <a:cxnSpLocks/>
          </p:cNvCxnSpPr>
          <p:nvPr/>
        </p:nvCxnSpPr>
        <p:spPr>
          <a:xfrm>
            <a:off x="289775" y="3802199"/>
            <a:ext cx="11655380" cy="0"/>
          </a:xfrm>
          <a:prstGeom prst="straightConnector1">
            <a:avLst/>
          </a:prstGeom>
          <a:ln w="25400" cap="sq">
            <a:solidFill>
              <a:schemeClr val="bg1">
                <a:lumMod val="8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 descr=" 30">
            <a:extLst>
              <a:ext uri="{FF2B5EF4-FFF2-40B4-BE49-F238E27FC236}">
                <a16:creationId xmlns:a16="http://schemas.microsoft.com/office/drawing/2014/main" id="{14AAC318-3956-4225-83CE-007D5897A2DD}"/>
              </a:ext>
            </a:extLst>
          </p:cNvPr>
          <p:cNvGrpSpPr/>
          <p:nvPr/>
        </p:nvGrpSpPr>
        <p:grpSpPr>
          <a:xfrm>
            <a:off x="10321421" y="3725323"/>
            <a:ext cx="651430" cy="513838"/>
            <a:chOff x="4010303" y="1967996"/>
            <a:chExt cx="651430" cy="513838"/>
          </a:xfrm>
          <a:solidFill>
            <a:schemeClr val="tx1"/>
          </a:solidFill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5FE1CD-2E55-4A5C-85D3-DBDA9A45ED9D}"/>
                </a:ext>
              </a:extLst>
            </p:cNvPr>
            <p:cNvSpPr txBox="1"/>
            <p:nvPr/>
          </p:nvSpPr>
          <p:spPr>
            <a:xfrm>
              <a:off x="4010303" y="2112502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2019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7F0468F-E051-488E-9FDE-384BA89D13C9}"/>
                </a:ext>
              </a:extLst>
            </p:cNvPr>
            <p:cNvSpPr/>
            <p:nvPr/>
          </p:nvSpPr>
          <p:spPr>
            <a:xfrm>
              <a:off x="4267439" y="1967996"/>
              <a:ext cx="137159" cy="13716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39" name="Group 38" descr=" 39">
            <a:extLst>
              <a:ext uri="{FF2B5EF4-FFF2-40B4-BE49-F238E27FC236}">
                <a16:creationId xmlns:a16="http://schemas.microsoft.com/office/drawing/2014/main" id="{8F225FE1-3551-4975-ACD1-3C47C2C0ED87}"/>
              </a:ext>
            </a:extLst>
          </p:cNvPr>
          <p:cNvGrpSpPr/>
          <p:nvPr/>
        </p:nvGrpSpPr>
        <p:grpSpPr>
          <a:xfrm>
            <a:off x="2476163" y="3725323"/>
            <a:ext cx="651430" cy="513838"/>
            <a:chOff x="3176134" y="1981689"/>
            <a:chExt cx="651430" cy="513838"/>
          </a:xfrm>
          <a:solidFill>
            <a:schemeClr val="tx1"/>
          </a:solidFill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A28A087-83DB-4212-9E60-177786069DC7}"/>
                </a:ext>
              </a:extLst>
            </p:cNvPr>
            <p:cNvSpPr txBox="1"/>
            <p:nvPr/>
          </p:nvSpPr>
          <p:spPr>
            <a:xfrm>
              <a:off x="3176134" y="2126195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2016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9AB4E69-68AA-49D8-B4C7-3F6A8D091344}"/>
                </a:ext>
              </a:extLst>
            </p:cNvPr>
            <p:cNvSpPr/>
            <p:nvPr/>
          </p:nvSpPr>
          <p:spPr>
            <a:xfrm>
              <a:off x="3433270" y="1981689"/>
              <a:ext cx="137159" cy="13716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42" name="Group 41" descr=" 42">
            <a:extLst>
              <a:ext uri="{FF2B5EF4-FFF2-40B4-BE49-F238E27FC236}">
                <a16:creationId xmlns:a16="http://schemas.microsoft.com/office/drawing/2014/main" id="{6D9381D2-03EF-4769-BA85-8AC927028824}"/>
              </a:ext>
            </a:extLst>
          </p:cNvPr>
          <p:cNvGrpSpPr/>
          <p:nvPr/>
        </p:nvGrpSpPr>
        <p:grpSpPr>
          <a:xfrm>
            <a:off x="5122696" y="3725323"/>
            <a:ext cx="651430" cy="513838"/>
            <a:chOff x="3183391" y="1981689"/>
            <a:chExt cx="651430" cy="513838"/>
          </a:xfrm>
          <a:solidFill>
            <a:schemeClr val="tx1"/>
          </a:solidFill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A80F7B-2086-4D65-AD6D-E23CA2D89CDA}"/>
                </a:ext>
              </a:extLst>
            </p:cNvPr>
            <p:cNvSpPr txBox="1"/>
            <p:nvPr/>
          </p:nvSpPr>
          <p:spPr>
            <a:xfrm>
              <a:off x="3183391" y="2126195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2017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418EA8F-F6F9-445C-B677-7C08878781A4}"/>
                </a:ext>
              </a:extLst>
            </p:cNvPr>
            <p:cNvSpPr/>
            <p:nvPr/>
          </p:nvSpPr>
          <p:spPr>
            <a:xfrm>
              <a:off x="3440527" y="1981689"/>
              <a:ext cx="137159" cy="13716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cxnSp>
        <p:nvCxnSpPr>
          <p:cNvPr id="45" name="Straight Arrow Connector 44" descr=" 45">
            <a:extLst>
              <a:ext uri="{FF2B5EF4-FFF2-40B4-BE49-F238E27FC236}">
                <a16:creationId xmlns:a16="http://schemas.microsoft.com/office/drawing/2014/main" id="{7C552319-444D-496C-892C-88522EB3A273}"/>
              </a:ext>
            </a:extLst>
          </p:cNvPr>
          <p:cNvCxnSpPr>
            <a:cxnSpLocks/>
          </p:cNvCxnSpPr>
          <p:nvPr/>
        </p:nvCxnSpPr>
        <p:spPr>
          <a:xfrm>
            <a:off x="288499" y="2708169"/>
            <a:ext cx="3821239" cy="0"/>
          </a:xfrm>
          <a:prstGeom prst="straightConnector1">
            <a:avLst/>
          </a:prstGeom>
          <a:ln w="19050" cap="sq">
            <a:solidFill>
              <a:srgbClr val="ECB758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10F49971-2425-42FD-9361-1E764B7EB826}"/>
              </a:ext>
            </a:extLst>
          </p:cNvPr>
          <p:cNvSpPr txBox="1"/>
          <p:nvPr/>
        </p:nvSpPr>
        <p:spPr>
          <a:xfrm>
            <a:off x="1683419" y="2362627"/>
            <a:ext cx="903533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ECB7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Masters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at MIT</a:t>
            </a:r>
          </a:p>
        </p:txBody>
      </p:sp>
      <p:cxnSp>
        <p:nvCxnSpPr>
          <p:cNvPr id="50" name="Straight Arrow Connector 49" descr=" 50">
            <a:extLst>
              <a:ext uri="{FF2B5EF4-FFF2-40B4-BE49-F238E27FC236}">
                <a16:creationId xmlns:a16="http://schemas.microsoft.com/office/drawing/2014/main" id="{6D59B16A-07BD-4375-B05F-59C6ED30155C}"/>
              </a:ext>
            </a:extLst>
          </p:cNvPr>
          <p:cNvCxnSpPr>
            <a:cxnSpLocks/>
          </p:cNvCxnSpPr>
          <p:nvPr/>
        </p:nvCxnSpPr>
        <p:spPr>
          <a:xfrm>
            <a:off x="4117887" y="2708169"/>
            <a:ext cx="3068524" cy="0"/>
          </a:xfrm>
          <a:prstGeom prst="straightConnector1">
            <a:avLst/>
          </a:prstGeom>
          <a:ln w="19050" cap="sq">
            <a:solidFill>
              <a:srgbClr val="ECB758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 descr=" 68">
            <a:extLst>
              <a:ext uri="{FF2B5EF4-FFF2-40B4-BE49-F238E27FC236}">
                <a16:creationId xmlns:a16="http://schemas.microsoft.com/office/drawing/2014/main" id="{5683DB91-351C-4827-B222-094EBE6D908A}"/>
              </a:ext>
            </a:extLst>
          </p:cNvPr>
          <p:cNvGrpSpPr/>
          <p:nvPr/>
        </p:nvGrpSpPr>
        <p:grpSpPr>
          <a:xfrm>
            <a:off x="3664412" y="3725323"/>
            <a:ext cx="906951" cy="513838"/>
            <a:chOff x="3161619" y="1981689"/>
            <a:chExt cx="906951" cy="513838"/>
          </a:xfrm>
          <a:solidFill>
            <a:schemeClr val="tx1"/>
          </a:solidFill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7405AB5-1455-448A-91D9-C4D604198AC4}"/>
                </a:ext>
              </a:extLst>
            </p:cNvPr>
            <p:cNvSpPr txBox="1"/>
            <p:nvPr/>
          </p:nvSpPr>
          <p:spPr>
            <a:xfrm>
              <a:off x="3161619" y="2126195"/>
              <a:ext cx="9069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ECB758"/>
                  </a:solidFill>
                </a:rPr>
                <a:t>Jun ‘16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C48F489-1326-4AAD-901D-77258D19C984}"/>
                </a:ext>
              </a:extLst>
            </p:cNvPr>
            <p:cNvSpPr/>
            <p:nvPr/>
          </p:nvSpPr>
          <p:spPr>
            <a:xfrm>
              <a:off x="3546515" y="1981689"/>
              <a:ext cx="137159" cy="137160"/>
            </a:xfrm>
            <a:prstGeom prst="ellipse">
              <a:avLst/>
            </a:prstGeom>
            <a:grpFill/>
            <a:ln>
              <a:solidFill>
                <a:srgbClr val="ECB7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>
                    <a:lumMod val="95000"/>
                  </a:prstClr>
                </a:solidFill>
              </a:endParaRPr>
            </a:p>
          </p:txBody>
        </p:sp>
      </p:grpSp>
      <p:sp>
        <p:nvSpPr>
          <p:cNvPr id="75" name="TextBox 74" descr=" 75">
            <a:extLst>
              <a:ext uri="{FF2B5EF4-FFF2-40B4-BE49-F238E27FC236}">
                <a16:creationId xmlns:a16="http://schemas.microsoft.com/office/drawing/2014/main" id="{4E1544C1-07B9-4512-9955-B55268AC7762}"/>
              </a:ext>
            </a:extLst>
          </p:cNvPr>
          <p:cNvSpPr txBox="1"/>
          <p:nvPr/>
        </p:nvSpPr>
        <p:spPr>
          <a:xfrm>
            <a:off x="4842681" y="2409470"/>
            <a:ext cx="1563932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ECB7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21-country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backpacking trip</a:t>
            </a:r>
          </a:p>
        </p:txBody>
      </p:sp>
      <p:grpSp>
        <p:nvGrpSpPr>
          <p:cNvPr id="79" name="Group 78" descr=" 79">
            <a:extLst>
              <a:ext uri="{FF2B5EF4-FFF2-40B4-BE49-F238E27FC236}">
                <a16:creationId xmlns:a16="http://schemas.microsoft.com/office/drawing/2014/main" id="{F33759CB-B42A-4803-9EED-577B3AA13383}"/>
              </a:ext>
            </a:extLst>
          </p:cNvPr>
          <p:cNvGrpSpPr/>
          <p:nvPr/>
        </p:nvGrpSpPr>
        <p:grpSpPr>
          <a:xfrm>
            <a:off x="7696659" y="3725323"/>
            <a:ext cx="651430" cy="513838"/>
            <a:chOff x="4003046" y="1967996"/>
            <a:chExt cx="651430" cy="513838"/>
          </a:xfrm>
          <a:solidFill>
            <a:schemeClr val="tx1"/>
          </a:solidFill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62C7240-0638-4C0F-ADC0-1C77C37841E0}"/>
                </a:ext>
              </a:extLst>
            </p:cNvPr>
            <p:cNvSpPr txBox="1"/>
            <p:nvPr/>
          </p:nvSpPr>
          <p:spPr>
            <a:xfrm>
              <a:off x="4003046" y="2112502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2018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976CD1E-7A8C-4075-A719-DE3F89688FB2}"/>
                </a:ext>
              </a:extLst>
            </p:cNvPr>
            <p:cNvSpPr/>
            <p:nvPr/>
          </p:nvSpPr>
          <p:spPr>
            <a:xfrm>
              <a:off x="4260182" y="1967996"/>
              <a:ext cx="137159" cy="13716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cxnSp>
        <p:nvCxnSpPr>
          <p:cNvPr id="83" name="Straight Connector 82" descr=" 83">
            <a:extLst>
              <a:ext uri="{FF2B5EF4-FFF2-40B4-BE49-F238E27FC236}">
                <a16:creationId xmlns:a16="http://schemas.microsoft.com/office/drawing/2014/main" id="{14457E54-3F97-4A4D-9FD7-6C0767B8D1F1}"/>
              </a:ext>
            </a:extLst>
          </p:cNvPr>
          <p:cNvCxnSpPr>
            <a:cxnSpLocks/>
          </p:cNvCxnSpPr>
          <p:nvPr/>
        </p:nvCxnSpPr>
        <p:spPr>
          <a:xfrm>
            <a:off x="4116088" y="2706978"/>
            <a:ext cx="0" cy="1018345"/>
          </a:xfrm>
          <a:prstGeom prst="line">
            <a:avLst/>
          </a:prstGeom>
          <a:ln w="19050">
            <a:solidFill>
              <a:srgbClr val="ECB7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 descr=" 99">
            <a:extLst>
              <a:ext uri="{FF2B5EF4-FFF2-40B4-BE49-F238E27FC236}">
                <a16:creationId xmlns:a16="http://schemas.microsoft.com/office/drawing/2014/main" id="{03A98682-17A6-4C0D-A707-FF10F91379D9}"/>
              </a:ext>
            </a:extLst>
          </p:cNvPr>
          <p:cNvCxnSpPr>
            <a:cxnSpLocks/>
          </p:cNvCxnSpPr>
          <p:nvPr/>
        </p:nvCxnSpPr>
        <p:spPr>
          <a:xfrm>
            <a:off x="7192761" y="2706979"/>
            <a:ext cx="0" cy="1018344"/>
          </a:xfrm>
          <a:prstGeom prst="line">
            <a:avLst/>
          </a:prstGeom>
          <a:ln w="19050">
            <a:solidFill>
              <a:srgbClr val="ECB7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 descr=" 100">
            <a:extLst>
              <a:ext uri="{FF2B5EF4-FFF2-40B4-BE49-F238E27FC236}">
                <a16:creationId xmlns:a16="http://schemas.microsoft.com/office/drawing/2014/main" id="{78413CC1-7C87-4D93-93D0-505254517CE5}"/>
              </a:ext>
            </a:extLst>
          </p:cNvPr>
          <p:cNvCxnSpPr>
            <a:cxnSpLocks/>
          </p:cNvCxnSpPr>
          <p:nvPr/>
        </p:nvCxnSpPr>
        <p:spPr>
          <a:xfrm>
            <a:off x="7192761" y="2708169"/>
            <a:ext cx="4752394" cy="0"/>
          </a:xfrm>
          <a:prstGeom prst="straightConnector1">
            <a:avLst/>
          </a:prstGeom>
          <a:ln w="19050" cap="sq">
            <a:solidFill>
              <a:srgbClr val="ECB758"/>
            </a:solidFill>
            <a:headEnd type="none" w="sm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 descr=" 105">
            <a:extLst>
              <a:ext uri="{FF2B5EF4-FFF2-40B4-BE49-F238E27FC236}">
                <a16:creationId xmlns:a16="http://schemas.microsoft.com/office/drawing/2014/main" id="{042EA388-F096-4DDC-9A43-CC18BFBC495B}"/>
              </a:ext>
            </a:extLst>
          </p:cNvPr>
          <p:cNvGrpSpPr/>
          <p:nvPr/>
        </p:nvGrpSpPr>
        <p:grpSpPr>
          <a:xfrm>
            <a:off x="6793903" y="3725323"/>
            <a:ext cx="830546" cy="513838"/>
            <a:chOff x="3111289" y="1981689"/>
            <a:chExt cx="830546" cy="513838"/>
          </a:xfrm>
          <a:solidFill>
            <a:schemeClr val="tx1"/>
          </a:solidFill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63A8794-A821-4311-A496-CFE0322FD08F}"/>
                </a:ext>
              </a:extLst>
            </p:cNvPr>
            <p:cNvSpPr txBox="1"/>
            <p:nvPr/>
          </p:nvSpPr>
          <p:spPr>
            <a:xfrm>
              <a:off x="3111289" y="2126195"/>
              <a:ext cx="83054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ECB758"/>
                  </a:solidFill>
                </a:rPr>
                <a:t>Sep ‘17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6C1134C-2EAA-44DD-8E66-A3D266A450D2}"/>
                </a:ext>
              </a:extLst>
            </p:cNvPr>
            <p:cNvSpPr/>
            <p:nvPr/>
          </p:nvSpPr>
          <p:spPr>
            <a:xfrm>
              <a:off x="3441883" y="1981689"/>
              <a:ext cx="137159" cy="137160"/>
            </a:xfrm>
            <a:prstGeom prst="ellipse">
              <a:avLst/>
            </a:prstGeom>
            <a:grpFill/>
            <a:ln>
              <a:solidFill>
                <a:srgbClr val="ECB7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CB758"/>
                </a:solidFill>
              </a:endParaRPr>
            </a:p>
          </p:txBody>
        </p:sp>
      </p:grpSp>
      <p:sp>
        <p:nvSpPr>
          <p:cNvPr id="127" name="TextBox 126" descr=" 127">
            <a:extLst>
              <a:ext uri="{FF2B5EF4-FFF2-40B4-BE49-F238E27FC236}">
                <a16:creationId xmlns:a16="http://schemas.microsoft.com/office/drawing/2014/main" id="{276B13B2-58DF-496A-8228-BE491784C698}"/>
              </a:ext>
            </a:extLst>
          </p:cNvPr>
          <p:cNvSpPr txBox="1"/>
          <p:nvPr/>
        </p:nvSpPr>
        <p:spPr>
          <a:xfrm>
            <a:off x="8135590" y="2409470"/>
            <a:ext cx="753071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ECB7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PhD 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at UW</a:t>
            </a:r>
          </a:p>
        </p:txBody>
      </p:sp>
      <p:sp>
        <p:nvSpPr>
          <p:cNvPr id="37" name="TextBox 36" descr=" 37">
            <a:extLst>
              <a:ext uri="{FF2B5EF4-FFF2-40B4-BE49-F238E27FC236}">
                <a16:creationId xmlns:a16="http://schemas.microsoft.com/office/drawing/2014/main" id="{7726046C-7BA1-4332-881B-3B88B78BA636}"/>
              </a:ext>
            </a:extLst>
          </p:cNvPr>
          <p:cNvSpPr txBox="1"/>
          <p:nvPr/>
        </p:nvSpPr>
        <p:spPr>
          <a:xfrm>
            <a:off x="126829" y="127857"/>
            <a:ext cx="6638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109038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 8">
            <a:extLst>
              <a:ext uri="{FF2B5EF4-FFF2-40B4-BE49-F238E27FC236}">
                <a16:creationId xmlns:a16="http://schemas.microsoft.com/office/drawing/2014/main" id="{FFDB717F-883A-485D-AF1C-4B47730AD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3987"/>
          <a:stretch/>
        </p:blipFill>
        <p:spPr>
          <a:xfrm>
            <a:off x="-228580" y="-6341"/>
            <a:ext cx="12426930" cy="699014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TextBox 8" descr=" 9">
            <a:extLst>
              <a:ext uri="{FF2B5EF4-FFF2-40B4-BE49-F238E27FC236}">
                <a16:creationId xmlns:a16="http://schemas.microsoft.com/office/drawing/2014/main" id="{8E35007B-9DBF-413A-98AE-E23D82D6A3A2}"/>
              </a:ext>
            </a:extLst>
          </p:cNvPr>
          <p:cNvSpPr txBox="1"/>
          <p:nvPr/>
        </p:nvSpPr>
        <p:spPr>
          <a:xfrm>
            <a:off x="5519246" y="190838"/>
            <a:ext cx="647986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5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Autoethnography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of a Hard of Hearing Traveler</a:t>
            </a:r>
          </a:p>
        </p:txBody>
      </p:sp>
      <p:sp>
        <p:nvSpPr>
          <p:cNvPr id="11" name="Rectangle 10" descr=" 11">
            <a:extLst>
              <a:ext uri="{FF2B5EF4-FFF2-40B4-BE49-F238E27FC236}">
                <a16:creationId xmlns:a16="http://schemas.microsoft.com/office/drawing/2014/main" id="{A1E9F354-3266-4411-B3FA-BC07D266E366}"/>
              </a:ext>
            </a:extLst>
          </p:cNvPr>
          <p:cNvSpPr/>
          <p:nvPr/>
        </p:nvSpPr>
        <p:spPr>
          <a:xfrm>
            <a:off x="5435600" y="1569202"/>
            <a:ext cx="65444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Dhruv Jain, </a:t>
            </a: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Audrey Desjardins, Leah Findlater, Jon Froehlich</a:t>
            </a:r>
          </a:p>
          <a:p>
            <a:pPr marL="0" marR="0" lvl="0" indent="0" algn="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University of Washington, Seattle</a:t>
            </a:r>
          </a:p>
        </p:txBody>
      </p:sp>
      <p:sp>
        <p:nvSpPr>
          <p:cNvPr id="5" name="Freeform 5" descr=" 5">
            <a:extLst>
              <a:ext uri="{FF2B5EF4-FFF2-40B4-BE49-F238E27FC236}">
                <a16:creationId xmlns:a16="http://schemas.microsoft.com/office/drawing/2014/main" id="{F6637B99-DF4C-4A39-81E5-7B96914D8A8F}"/>
              </a:ext>
            </a:extLst>
          </p:cNvPr>
          <p:cNvSpPr/>
          <p:nvPr/>
        </p:nvSpPr>
        <p:spPr>
          <a:xfrm rot="5995422" flipH="1" flipV="1">
            <a:off x="3628989" y="1626968"/>
            <a:ext cx="481800" cy="486434"/>
          </a:xfrm>
          <a:custGeom>
            <a:avLst/>
            <a:gdLst>
              <a:gd name="connsiteX0" fmla="*/ 0 w 637616"/>
              <a:gd name="connsiteY0" fmla="*/ 0 h 1151467"/>
              <a:gd name="connsiteX1" fmla="*/ 76200 w 637616"/>
              <a:gd name="connsiteY1" fmla="*/ 25400 h 1151467"/>
              <a:gd name="connsiteX2" fmla="*/ 118533 w 637616"/>
              <a:gd name="connsiteY2" fmla="*/ 33867 h 1151467"/>
              <a:gd name="connsiteX3" fmla="*/ 169333 w 637616"/>
              <a:gd name="connsiteY3" fmla="*/ 50800 h 1151467"/>
              <a:gd name="connsiteX4" fmla="*/ 194733 w 637616"/>
              <a:gd name="connsiteY4" fmla="*/ 59267 h 1151467"/>
              <a:gd name="connsiteX5" fmla="*/ 245533 w 637616"/>
              <a:gd name="connsiteY5" fmla="*/ 110067 h 1151467"/>
              <a:gd name="connsiteX6" fmla="*/ 262467 w 637616"/>
              <a:gd name="connsiteY6" fmla="*/ 127000 h 1151467"/>
              <a:gd name="connsiteX7" fmla="*/ 296333 w 637616"/>
              <a:gd name="connsiteY7" fmla="*/ 169333 h 1151467"/>
              <a:gd name="connsiteX8" fmla="*/ 304800 w 637616"/>
              <a:gd name="connsiteY8" fmla="*/ 203200 h 1151467"/>
              <a:gd name="connsiteX9" fmla="*/ 321733 w 637616"/>
              <a:gd name="connsiteY9" fmla="*/ 228600 h 1151467"/>
              <a:gd name="connsiteX10" fmla="*/ 338667 w 637616"/>
              <a:gd name="connsiteY10" fmla="*/ 287867 h 1151467"/>
              <a:gd name="connsiteX11" fmla="*/ 355600 w 637616"/>
              <a:gd name="connsiteY11" fmla="*/ 313267 h 1151467"/>
              <a:gd name="connsiteX12" fmla="*/ 372533 w 637616"/>
              <a:gd name="connsiteY12" fmla="*/ 347133 h 1151467"/>
              <a:gd name="connsiteX13" fmla="*/ 389467 w 637616"/>
              <a:gd name="connsiteY13" fmla="*/ 406400 h 1151467"/>
              <a:gd name="connsiteX14" fmla="*/ 397933 w 637616"/>
              <a:gd name="connsiteY14" fmla="*/ 431800 h 1151467"/>
              <a:gd name="connsiteX15" fmla="*/ 406400 w 637616"/>
              <a:gd name="connsiteY15" fmla="*/ 482600 h 1151467"/>
              <a:gd name="connsiteX16" fmla="*/ 431800 w 637616"/>
              <a:gd name="connsiteY16" fmla="*/ 541867 h 1151467"/>
              <a:gd name="connsiteX17" fmla="*/ 440267 w 637616"/>
              <a:gd name="connsiteY17" fmla="*/ 567267 h 1151467"/>
              <a:gd name="connsiteX18" fmla="*/ 457200 w 637616"/>
              <a:gd name="connsiteY18" fmla="*/ 643467 h 1151467"/>
              <a:gd name="connsiteX19" fmla="*/ 474133 w 637616"/>
              <a:gd name="connsiteY19" fmla="*/ 711200 h 1151467"/>
              <a:gd name="connsiteX20" fmla="*/ 491067 w 637616"/>
              <a:gd name="connsiteY20" fmla="*/ 745067 h 1151467"/>
              <a:gd name="connsiteX21" fmla="*/ 508000 w 637616"/>
              <a:gd name="connsiteY21" fmla="*/ 770467 h 1151467"/>
              <a:gd name="connsiteX22" fmla="*/ 516467 w 637616"/>
              <a:gd name="connsiteY22" fmla="*/ 795867 h 1151467"/>
              <a:gd name="connsiteX23" fmla="*/ 524933 w 637616"/>
              <a:gd name="connsiteY23" fmla="*/ 872067 h 1151467"/>
              <a:gd name="connsiteX24" fmla="*/ 541867 w 637616"/>
              <a:gd name="connsiteY24" fmla="*/ 905933 h 1151467"/>
              <a:gd name="connsiteX25" fmla="*/ 524933 w 637616"/>
              <a:gd name="connsiteY25" fmla="*/ 1041400 h 1151467"/>
              <a:gd name="connsiteX26" fmla="*/ 499533 w 637616"/>
              <a:gd name="connsiteY26" fmla="*/ 1007533 h 1151467"/>
              <a:gd name="connsiteX27" fmla="*/ 423333 w 637616"/>
              <a:gd name="connsiteY27" fmla="*/ 965200 h 1151467"/>
              <a:gd name="connsiteX28" fmla="*/ 431800 w 637616"/>
              <a:gd name="connsiteY28" fmla="*/ 990600 h 1151467"/>
              <a:gd name="connsiteX29" fmla="*/ 457200 w 637616"/>
              <a:gd name="connsiteY29" fmla="*/ 1007533 h 1151467"/>
              <a:gd name="connsiteX30" fmla="*/ 508000 w 637616"/>
              <a:gd name="connsiteY30" fmla="*/ 1041400 h 1151467"/>
              <a:gd name="connsiteX31" fmla="*/ 558800 w 637616"/>
              <a:gd name="connsiteY31" fmla="*/ 1083733 h 1151467"/>
              <a:gd name="connsiteX32" fmla="*/ 567267 w 637616"/>
              <a:gd name="connsiteY32" fmla="*/ 1058333 h 1151467"/>
              <a:gd name="connsiteX33" fmla="*/ 609600 w 637616"/>
              <a:gd name="connsiteY33" fmla="*/ 1016000 h 1151467"/>
              <a:gd name="connsiteX34" fmla="*/ 626533 w 637616"/>
              <a:gd name="connsiteY34" fmla="*/ 990600 h 1151467"/>
              <a:gd name="connsiteX35" fmla="*/ 635000 w 637616"/>
              <a:gd name="connsiteY35" fmla="*/ 965200 h 1151467"/>
              <a:gd name="connsiteX36" fmla="*/ 609600 w 637616"/>
              <a:gd name="connsiteY36" fmla="*/ 982133 h 1151467"/>
              <a:gd name="connsiteX37" fmla="*/ 584200 w 637616"/>
              <a:gd name="connsiteY37" fmla="*/ 1041400 h 1151467"/>
              <a:gd name="connsiteX38" fmla="*/ 575733 w 637616"/>
              <a:gd name="connsiteY38" fmla="*/ 1066800 h 1151467"/>
              <a:gd name="connsiteX39" fmla="*/ 550333 w 637616"/>
              <a:gd name="connsiteY39" fmla="*/ 1083733 h 1151467"/>
              <a:gd name="connsiteX40" fmla="*/ 533400 w 637616"/>
              <a:gd name="connsiteY40" fmla="*/ 1058333 h 1151467"/>
              <a:gd name="connsiteX41" fmla="*/ 457200 w 637616"/>
              <a:gd name="connsiteY41" fmla="*/ 1032933 h 1151467"/>
              <a:gd name="connsiteX42" fmla="*/ 431800 w 637616"/>
              <a:gd name="connsiteY42" fmla="*/ 1007533 h 1151467"/>
              <a:gd name="connsiteX43" fmla="*/ 406400 w 637616"/>
              <a:gd name="connsiteY43" fmla="*/ 999067 h 1151467"/>
              <a:gd name="connsiteX44" fmla="*/ 423333 w 637616"/>
              <a:gd name="connsiteY44" fmla="*/ 1024467 h 1151467"/>
              <a:gd name="connsiteX45" fmla="*/ 440267 w 637616"/>
              <a:gd name="connsiteY45" fmla="*/ 1041400 h 1151467"/>
              <a:gd name="connsiteX46" fmla="*/ 457200 w 637616"/>
              <a:gd name="connsiteY46" fmla="*/ 1066800 h 1151467"/>
              <a:gd name="connsiteX47" fmla="*/ 482600 w 637616"/>
              <a:gd name="connsiteY47" fmla="*/ 1075267 h 1151467"/>
              <a:gd name="connsiteX48" fmla="*/ 516467 w 637616"/>
              <a:gd name="connsiteY48" fmla="*/ 1066800 h 1151467"/>
              <a:gd name="connsiteX49" fmla="*/ 524933 w 637616"/>
              <a:gd name="connsiteY49" fmla="*/ 1041400 h 1151467"/>
              <a:gd name="connsiteX50" fmla="*/ 558800 w 637616"/>
              <a:gd name="connsiteY50" fmla="*/ 1016000 h 1151467"/>
              <a:gd name="connsiteX51" fmla="*/ 626533 w 637616"/>
              <a:gd name="connsiteY51" fmla="*/ 999067 h 1151467"/>
              <a:gd name="connsiteX52" fmla="*/ 618067 w 637616"/>
              <a:gd name="connsiteY52" fmla="*/ 982133 h 1151467"/>
              <a:gd name="connsiteX53" fmla="*/ 592667 w 637616"/>
              <a:gd name="connsiteY53" fmla="*/ 1024467 h 1151467"/>
              <a:gd name="connsiteX54" fmla="*/ 584200 w 637616"/>
              <a:gd name="connsiteY54" fmla="*/ 1049867 h 1151467"/>
              <a:gd name="connsiteX55" fmla="*/ 558800 w 637616"/>
              <a:gd name="connsiteY55" fmla="*/ 1058333 h 1151467"/>
              <a:gd name="connsiteX56" fmla="*/ 516467 w 637616"/>
              <a:gd name="connsiteY56" fmla="*/ 1083733 h 1151467"/>
              <a:gd name="connsiteX57" fmla="*/ 508000 w 637616"/>
              <a:gd name="connsiteY57" fmla="*/ 1109133 h 1151467"/>
              <a:gd name="connsiteX58" fmla="*/ 516467 w 637616"/>
              <a:gd name="connsiteY58" fmla="*/ 1058333 h 1151467"/>
              <a:gd name="connsiteX59" fmla="*/ 524933 w 637616"/>
              <a:gd name="connsiteY59" fmla="*/ 990600 h 1151467"/>
              <a:gd name="connsiteX60" fmla="*/ 516467 w 637616"/>
              <a:gd name="connsiteY60" fmla="*/ 829733 h 1151467"/>
              <a:gd name="connsiteX61" fmla="*/ 508000 w 637616"/>
              <a:gd name="connsiteY61" fmla="*/ 795867 h 1151467"/>
              <a:gd name="connsiteX62" fmla="*/ 482600 w 637616"/>
              <a:gd name="connsiteY62" fmla="*/ 651933 h 1151467"/>
              <a:gd name="connsiteX63" fmla="*/ 465667 w 637616"/>
              <a:gd name="connsiteY63" fmla="*/ 584200 h 1151467"/>
              <a:gd name="connsiteX64" fmla="*/ 457200 w 637616"/>
              <a:gd name="connsiteY64" fmla="*/ 550333 h 1151467"/>
              <a:gd name="connsiteX65" fmla="*/ 440267 w 637616"/>
              <a:gd name="connsiteY65" fmla="*/ 524933 h 1151467"/>
              <a:gd name="connsiteX66" fmla="*/ 423333 w 637616"/>
              <a:gd name="connsiteY66" fmla="*/ 474133 h 1151467"/>
              <a:gd name="connsiteX67" fmla="*/ 406400 w 637616"/>
              <a:gd name="connsiteY67" fmla="*/ 389467 h 1151467"/>
              <a:gd name="connsiteX68" fmla="*/ 389467 w 637616"/>
              <a:gd name="connsiteY68" fmla="*/ 355600 h 1151467"/>
              <a:gd name="connsiteX69" fmla="*/ 372533 w 637616"/>
              <a:gd name="connsiteY69" fmla="*/ 338667 h 1151467"/>
              <a:gd name="connsiteX70" fmla="*/ 321733 w 637616"/>
              <a:gd name="connsiteY70" fmla="*/ 237067 h 1151467"/>
              <a:gd name="connsiteX71" fmla="*/ 304800 w 637616"/>
              <a:gd name="connsiteY71" fmla="*/ 211667 h 1151467"/>
              <a:gd name="connsiteX72" fmla="*/ 270933 w 637616"/>
              <a:gd name="connsiteY72" fmla="*/ 177800 h 1151467"/>
              <a:gd name="connsiteX73" fmla="*/ 220133 w 637616"/>
              <a:gd name="connsiteY73" fmla="*/ 135467 h 1151467"/>
              <a:gd name="connsiteX74" fmla="*/ 203200 w 637616"/>
              <a:gd name="connsiteY74" fmla="*/ 110067 h 1151467"/>
              <a:gd name="connsiteX75" fmla="*/ 177800 w 637616"/>
              <a:gd name="connsiteY75" fmla="*/ 93133 h 1151467"/>
              <a:gd name="connsiteX76" fmla="*/ 127000 w 637616"/>
              <a:gd name="connsiteY76" fmla="*/ 50800 h 1151467"/>
              <a:gd name="connsiteX77" fmla="*/ 93133 w 637616"/>
              <a:gd name="connsiteY77" fmla="*/ 42333 h 1151467"/>
              <a:gd name="connsiteX78" fmla="*/ 42333 w 637616"/>
              <a:gd name="connsiteY78" fmla="*/ 8467 h 1151467"/>
              <a:gd name="connsiteX79" fmla="*/ 59267 w 637616"/>
              <a:gd name="connsiteY79" fmla="*/ 25400 h 1151467"/>
              <a:gd name="connsiteX80" fmla="*/ 101600 w 637616"/>
              <a:gd name="connsiteY80" fmla="*/ 42333 h 1151467"/>
              <a:gd name="connsiteX81" fmla="*/ 135467 w 637616"/>
              <a:gd name="connsiteY81" fmla="*/ 67733 h 1151467"/>
              <a:gd name="connsiteX82" fmla="*/ 152400 w 637616"/>
              <a:gd name="connsiteY82" fmla="*/ 84667 h 1151467"/>
              <a:gd name="connsiteX83" fmla="*/ 177800 w 637616"/>
              <a:gd name="connsiteY83" fmla="*/ 93133 h 1151467"/>
              <a:gd name="connsiteX84" fmla="*/ 203200 w 637616"/>
              <a:gd name="connsiteY84" fmla="*/ 110067 h 1151467"/>
              <a:gd name="connsiteX85" fmla="*/ 220133 w 637616"/>
              <a:gd name="connsiteY85" fmla="*/ 135467 h 1151467"/>
              <a:gd name="connsiteX86" fmla="*/ 245533 w 637616"/>
              <a:gd name="connsiteY86" fmla="*/ 143933 h 1151467"/>
              <a:gd name="connsiteX87" fmla="*/ 262467 w 637616"/>
              <a:gd name="connsiteY87" fmla="*/ 169333 h 1151467"/>
              <a:gd name="connsiteX88" fmla="*/ 279400 w 637616"/>
              <a:gd name="connsiteY88" fmla="*/ 186267 h 1151467"/>
              <a:gd name="connsiteX89" fmla="*/ 313267 w 637616"/>
              <a:gd name="connsiteY89" fmla="*/ 237067 h 1151467"/>
              <a:gd name="connsiteX90" fmla="*/ 321733 w 637616"/>
              <a:gd name="connsiteY90" fmla="*/ 262467 h 1151467"/>
              <a:gd name="connsiteX91" fmla="*/ 338667 w 637616"/>
              <a:gd name="connsiteY91" fmla="*/ 279400 h 1151467"/>
              <a:gd name="connsiteX92" fmla="*/ 347133 w 637616"/>
              <a:gd name="connsiteY92" fmla="*/ 313267 h 1151467"/>
              <a:gd name="connsiteX93" fmla="*/ 364067 w 637616"/>
              <a:gd name="connsiteY93" fmla="*/ 347133 h 1151467"/>
              <a:gd name="connsiteX94" fmla="*/ 389467 w 637616"/>
              <a:gd name="connsiteY94" fmla="*/ 431800 h 1151467"/>
              <a:gd name="connsiteX95" fmla="*/ 397933 w 637616"/>
              <a:gd name="connsiteY95" fmla="*/ 457200 h 1151467"/>
              <a:gd name="connsiteX96" fmla="*/ 414867 w 637616"/>
              <a:gd name="connsiteY96" fmla="*/ 541867 h 1151467"/>
              <a:gd name="connsiteX97" fmla="*/ 431800 w 637616"/>
              <a:gd name="connsiteY97" fmla="*/ 567267 h 1151467"/>
              <a:gd name="connsiteX98" fmla="*/ 448733 w 637616"/>
              <a:gd name="connsiteY98" fmla="*/ 626533 h 1151467"/>
              <a:gd name="connsiteX99" fmla="*/ 457200 w 637616"/>
              <a:gd name="connsiteY99" fmla="*/ 660400 h 1151467"/>
              <a:gd name="connsiteX100" fmla="*/ 465667 w 637616"/>
              <a:gd name="connsiteY100" fmla="*/ 762000 h 1151467"/>
              <a:gd name="connsiteX101" fmla="*/ 482600 w 637616"/>
              <a:gd name="connsiteY101" fmla="*/ 812800 h 1151467"/>
              <a:gd name="connsiteX102" fmla="*/ 491067 w 637616"/>
              <a:gd name="connsiteY102" fmla="*/ 931333 h 1151467"/>
              <a:gd name="connsiteX103" fmla="*/ 499533 w 637616"/>
              <a:gd name="connsiteY103" fmla="*/ 956733 h 1151467"/>
              <a:gd name="connsiteX104" fmla="*/ 524933 w 637616"/>
              <a:gd name="connsiteY104" fmla="*/ 1049867 h 1151467"/>
              <a:gd name="connsiteX105" fmla="*/ 533400 w 637616"/>
              <a:gd name="connsiteY105" fmla="*/ 1143000 h 1151467"/>
              <a:gd name="connsiteX106" fmla="*/ 499533 w 637616"/>
              <a:gd name="connsiteY106" fmla="*/ 1092200 h 1151467"/>
              <a:gd name="connsiteX107" fmla="*/ 508000 w 637616"/>
              <a:gd name="connsiteY107" fmla="*/ 1092200 h 1151467"/>
              <a:gd name="connsiteX108" fmla="*/ 541867 w 637616"/>
              <a:gd name="connsiteY108" fmla="*/ 1151467 h 1151467"/>
              <a:gd name="connsiteX109" fmla="*/ 558800 w 637616"/>
              <a:gd name="connsiteY109" fmla="*/ 1134533 h 1151467"/>
              <a:gd name="connsiteX110" fmla="*/ 575733 w 637616"/>
              <a:gd name="connsiteY110" fmla="*/ 1066800 h 1151467"/>
              <a:gd name="connsiteX111" fmla="*/ 584200 w 637616"/>
              <a:gd name="connsiteY111" fmla="*/ 1032933 h 1151467"/>
              <a:gd name="connsiteX112" fmla="*/ 601133 w 637616"/>
              <a:gd name="connsiteY112" fmla="*/ 1007533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37616" h="1151467">
                <a:moveTo>
                  <a:pt x="0" y="0"/>
                </a:moveTo>
                <a:cubicBezTo>
                  <a:pt x="121320" y="24265"/>
                  <a:pt x="-28960" y="-9653"/>
                  <a:pt x="76200" y="25400"/>
                </a:cubicBezTo>
                <a:cubicBezTo>
                  <a:pt x="89852" y="29951"/>
                  <a:pt x="104650" y="30081"/>
                  <a:pt x="118533" y="33867"/>
                </a:cubicBezTo>
                <a:cubicBezTo>
                  <a:pt x="135753" y="38563"/>
                  <a:pt x="152400" y="45156"/>
                  <a:pt x="169333" y="50800"/>
                </a:cubicBezTo>
                <a:lnTo>
                  <a:pt x="194733" y="59267"/>
                </a:lnTo>
                <a:lnTo>
                  <a:pt x="245533" y="110067"/>
                </a:lnTo>
                <a:lnTo>
                  <a:pt x="262467" y="127000"/>
                </a:lnTo>
                <a:cubicBezTo>
                  <a:pt x="290142" y="210033"/>
                  <a:pt x="245274" y="92745"/>
                  <a:pt x="296333" y="169333"/>
                </a:cubicBezTo>
                <a:cubicBezTo>
                  <a:pt x="302788" y="179015"/>
                  <a:pt x="300216" y="192504"/>
                  <a:pt x="304800" y="203200"/>
                </a:cubicBezTo>
                <a:cubicBezTo>
                  <a:pt x="308808" y="212553"/>
                  <a:pt x="317182" y="219499"/>
                  <a:pt x="321733" y="228600"/>
                </a:cubicBezTo>
                <a:cubicBezTo>
                  <a:pt x="338210" y="261554"/>
                  <a:pt x="322389" y="249886"/>
                  <a:pt x="338667" y="287867"/>
                </a:cubicBezTo>
                <a:cubicBezTo>
                  <a:pt x="342675" y="297220"/>
                  <a:pt x="350552" y="304432"/>
                  <a:pt x="355600" y="313267"/>
                </a:cubicBezTo>
                <a:cubicBezTo>
                  <a:pt x="361862" y="324225"/>
                  <a:pt x="367561" y="335532"/>
                  <a:pt x="372533" y="347133"/>
                </a:cubicBezTo>
                <a:cubicBezTo>
                  <a:pt x="381233" y="367433"/>
                  <a:pt x="383329" y="384918"/>
                  <a:pt x="389467" y="406400"/>
                </a:cubicBezTo>
                <a:cubicBezTo>
                  <a:pt x="391919" y="414981"/>
                  <a:pt x="395997" y="423088"/>
                  <a:pt x="397933" y="431800"/>
                </a:cubicBezTo>
                <a:cubicBezTo>
                  <a:pt x="401657" y="448558"/>
                  <a:pt x="402676" y="465842"/>
                  <a:pt x="406400" y="482600"/>
                </a:cubicBezTo>
                <a:cubicBezTo>
                  <a:pt x="412509" y="510090"/>
                  <a:pt x="419855" y="513996"/>
                  <a:pt x="431800" y="541867"/>
                </a:cubicBezTo>
                <a:cubicBezTo>
                  <a:pt x="435316" y="550070"/>
                  <a:pt x="437815" y="558686"/>
                  <a:pt x="440267" y="567267"/>
                </a:cubicBezTo>
                <a:cubicBezTo>
                  <a:pt x="451998" y="608327"/>
                  <a:pt x="446729" y="598093"/>
                  <a:pt x="457200" y="643467"/>
                </a:cubicBezTo>
                <a:cubicBezTo>
                  <a:pt x="462433" y="666144"/>
                  <a:pt x="463725" y="690385"/>
                  <a:pt x="474133" y="711200"/>
                </a:cubicBezTo>
                <a:cubicBezTo>
                  <a:pt x="479778" y="722489"/>
                  <a:pt x="484805" y="734108"/>
                  <a:pt x="491067" y="745067"/>
                </a:cubicBezTo>
                <a:cubicBezTo>
                  <a:pt x="496116" y="753902"/>
                  <a:pt x="503449" y="761366"/>
                  <a:pt x="508000" y="770467"/>
                </a:cubicBezTo>
                <a:cubicBezTo>
                  <a:pt x="511991" y="778449"/>
                  <a:pt x="513645" y="787400"/>
                  <a:pt x="516467" y="795867"/>
                </a:cubicBezTo>
                <a:cubicBezTo>
                  <a:pt x="519289" y="821267"/>
                  <a:pt x="519186" y="847165"/>
                  <a:pt x="524933" y="872067"/>
                </a:cubicBezTo>
                <a:cubicBezTo>
                  <a:pt x="527771" y="884365"/>
                  <a:pt x="541027" y="893340"/>
                  <a:pt x="541867" y="905933"/>
                </a:cubicBezTo>
                <a:cubicBezTo>
                  <a:pt x="544798" y="949897"/>
                  <a:pt x="533651" y="997814"/>
                  <a:pt x="524933" y="1041400"/>
                </a:cubicBezTo>
                <a:cubicBezTo>
                  <a:pt x="516466" y="1030111"/>
                  <a:pt x="510080" y="1016908"/>
                  <a:pt x="499533" y="1007533"/>
                </a:cubicBezTo>
                <a:cubicBezTo>
                  <a:pt x="464599" y="976481"/>
                  <a:pt x="457825" y="976698"/>
                  <a:pt x="423333" y="965200"/>
                </a:cubicBezTo>
                <a:cubicBezTo>
                  <a:pt x="426155" y="973667"/>
                  <a:pt x="426225" y="983631"/>
                  <a:pt x="431800" y="990600"/>
                </a:cubicBezTo>
                <a:cubicBezTo>
                  <a:pt x="438157" y="998546"/>
                  <a:pt x="449383" y="1001019"/>
                  <a:pt x="457200" y="1007533"/>
                </a:cubicBezTo>
                <a:cubicBezTo>
                  <a:pt x="499482" y="1042768"/>
                  <a:pt x="463362" y="1026520"/>
                  <a:pt x="508000" y="1041400"/>
                </a:cubicBezTo>
                <a:cubicBezTo>
                  <a:pt x="510081" y="1043481"/>
                  <a:pt x="549370" y="1086091"/>
                  <a:pt x="558800" y="1083733"/>
                </a:cubicBezTo>
                <a:cubicBezTo>
                  <a:pt x="567458" y="1081568"/>
                  <a:pt x="563276" y="1066315"/>
                  <a:pt x="567267" y="1058333"/>
                </a:cubicBezTo>
                <a:cubicBezTo>
                  <a:pt x="581378" y="1030110"/>
                  <a:pt x="584199" y="1032933"/>
                  <a:pt x="609600" y="1016000"/>
                </a:cubicBezTo>
                <a:cubicBezTo>
                  <a:pt x="615244" y="1007533"/>
                  <a:pt x="621982" y="999701"/>
                  <a:pt x="626533" y="990600"/>
                </a:cubicBezTo>
                <a:cubicBezTo>
                  <a:pt x="630524" y="982618"/>
                  <a:pt x="642982" y="969191"/>
                  <a:pt x="635000" y="965200"/>
                </a:cubicBezTo>
                <a:cubicBezTo>
                  <a:pt x="625899" y="960649"/>
                  <a:pt x="618067" y="976489"/>
                  <a:pt x="609600" y="982133"/>
                </a:cubicBezTo>
                <a:cubicBezTo>
                  <a:pt x="591979" y="1052616"/>
                  <a:pt x="613435" y="982931"/>
                  <a:pt x="584200" y="1041400"/>
                </a:cubicBezTo>
                <a:cubicBezTo>
                  <a:pt x="580209" y="1049382"/>
                  <a:pt x="581308" y="1059831"/>
                  <a:pt x="575733" y="1066800"/>
                </a:cubicBezTo>
                <a:cubicBezTo>
                  <a:pt x="569376" y="1074746"/>
                  <a:pt x="558800" y="1078089"/>
                  <a:pt x="550333" y="1083733"/>
                </a:cubicBezTo>
                <a:cubicBezTo>
                  <a:pt x="544689" y="1075266"/>
                  <a:pt x="541217" y="1064847"/>
                  <a:pt x="533400" y="1058333"/>
                </a:cubicBezTo>
                <a:cubicBezTo>
                  <a:pt x="511262" y="1039885"/>
                  <a:pt x="483861" y="1038265"/>
                  <a:pt x="457200" y="1032933"/>
                </a:cubicBezTo>
                <a:cubicBezTo>
                  <a:pt x="448733" y="1024466"/>
                  <a:pt x="441763" y="1014175"/>
                  <a:pt x="431800" y="1007533"/>
                </a:cubicBezTo>
                <a:cubicBezTo>
                  <a:pt x="424374" y="1002583"/>
                  <a:pt x="410391" y="991085"/>
                  <a:pt x="406400" y="999067"/>
                </a:cubicBezTo>
                <a:cubicBezTo>
                  <a:pt x="401849" y="1008168"/>
                  <a:pt x="416976" y="1016521"/>
                  <a:pt x="423333" y="1024467"/>
                </a:cubicBezTo>
                <a:cubicBezTo>
                  <a:pt x="428320" y="1030700"/>
                  <a:pt x="435280" y="1035167"/>
                  <a:pt x="440267" y="1041400"/>
                </a:cubicBezTo>
                <a:cubicBezTo>
                  <a:pt x="446624" y="1049346"/>
                  <a:pt x="449254" y="1060443"/>
                  <a:pt x="457200" y="1066800"/>
                </a:cubicBezTo>
                <a:cubicBezTo>
                  <a:pt x="464169" y="1072375"/>
                  <a:pt x="474133" y="1072445"/>
                  <a:pt x="482600" y="1075267"/>
                </a:cubicBezTo>
                <a:cubicBezTo>
                  <a:pt x="493889" y="1072445"/>
                  <a:pt x="507381" y="1074069"/>
                  <a:pt x="516467" y="1066800"/>
                </a:cubicBezTo>
                <a:cubicBezTo>
                  <a:pt x="523436" y="1061225"/>
                  <a:pt x="519220" y="1048256"/>
                  <a:pt x="524933" y="1041400"/>
                </a:cubicBezTo>
                <a:cubicBezTo>
                  <a:pt x="533967" y="1030559"/>
                  <a:pt x="546548" y="1023001"/>
                  <a:pt x="558800" y="1016000"/>
                </a:cubicBezTo>
                <a:cubicBezTo>
                  <a:pt x="572821" y="1007988"/>
                  <a:pt x="615809" y="1001212"/>
                  <a:pt x="626533" y="999067"/>
                </a:cubicBezTo>
                <a:cubicBezTo>
                  <a:pt x="634032" y="954075"/>
                  <a:pt x="644915" y="919489"/>
                  <a:pt x="618067" y="982133"/>
                </a:cubicBezTo>
                <a:cubicBezTo>
                  <a:pt x="601580" y="1020601"/>
                  <a:pt x="620826" y="996307"/>
                  <a:pt x="592667" y="1024467"/>
                </a:cubicBezTo>
                <a:cubicBezTo>
                  <a:pt x="589845" y="1032934"/>
                  <a:pt x="590511" y="1043556"/>
                  <a:pt x="584200" y="1049867"/>
                </a:cubicBezTo>
                <a:cubicBezTo>
                  <a:pt x="577889" y="1056178"/>
                  <a:pt x="566453" y="1053741"/>
                  <a:pt x="558800" y="1058333"/>
                </a:cubicBezTo>
                <a:cubicBezTo>
                  <a:pt x="500691" y="1093199"/>
                  <a:pt x="588420" y="1059750"/>
                  <a:pt x="516467" y="1083733"/>
                </a:cubicBezTo>
                <a:cubicBezTo>
                  <a:pt x="513645" y="1092200"/>
                  <a:pt x="508000" y="1118058"/>
                  <a:pt x="508000" y="1109133"/>
                </a:cubicBezTo>
                <a:cubicBezTo>
                  <a:pt x="508000" y="1091966"/>
                  <a:pt x="514039" y="1075327"/>
                  <a:pt x="516467" y="1058333"/>
                </a:cubicBezTo>
                <a:cubicBezTo>
                  <a:pt x="519685" y="1035808"/>
                  <a:pt x="522111" y="1013178"/>
                  <a:pt x="524933" y="990600"/>
                </a:cubicBezTo>
                <a:cubicBezTo>
                  <a:pt x="522111" y="936978"/>
                  <a:pt x="521119" y="883228"/>
                  <a:pt x="516467" y="829733"/>
                </a:cubicBezTo>
                <a:cubicBezTo>
                  <a:pt x="515459" y="818141"/>
                  <a:pt x="509285" y="807432"/>
                  <a:pt x="508000" y="795867"/>
                </a:cubicBezTo>
                <a:cubicBezTo>
                  <a:pt x="492680" y="657991"/>
                  <a:pt x="523080" y="712654"/>
                  <a:pt x="482600" y="651933"/>
                </a:cubicBezTo>
                <a:lnTo>
                  <a:pt x="465667" y="584200"/>
                </a:lnTo>
                <a:cubicBezTo>
                  <a:pt x="462845" y="572911"/>
                  <a:pt x="463655" y="560015"/>
                  <a:pt x="457200" y="550333"/>
                </a:cubicBezTo>
                <a:cubicBezTo>
                  <a:pt x="451556" y="541866"/>
                  <a:pt x="444400" y="534232"/>
                  <a:pt x="440267" y="524933"/>
                </a:cubicBezTo>
                <a:cubicBezTo>
                  <a:pt x="433018" y="508622"/>
                  <a:pt x="423333" y="474133"/>
                  <a:pt x="423333" y="474133"/>
                </a:cubicBezTo>
                <a:cubicBezTo>
                  <a:pt x="420406" y="456567"/>
                  <a:pt x="413980" y="409680"/>
                  <a:pt x="406400" y="389467"/>
                </a:cubicBezTo>
                <a:cubicBezTo>
                  <a:pt x="401968" y="377649"/>
                  <a:pt x="396468" y="366102"/>
                  <a:pt x="389467" y="355600"/>
                </a:cubicBezTo>
                <a:cubicBezTo>
                  <a:pt x="385039" y="348958"/>
                  <a:pt x="378178" y="344311"/>
                  <a:pt x="372533" y="338667"/>
                </a:cubicBezTo>
                <a:cubicBezTo>
                  <a:pt x="349164" y="268559"/>
                  <a:pt x="365501" y="302720"/>
                  <a:pt x="321733" y="237067"/>
                </a:cubicBezTo>
                <a:cubicBezTo>
                  <a:pt x="316089" y="228600"/>
                  <a:pt x="311995" y="218862"/>
                  <a:pt x="304800" y="211667"/>
                </a:cubicBezTo>
                <a:cubicBezTo>
                  <a:pt x="293511" y="200378"/>
                  <a:pt x="283705" y="187379"/>
                  <a:pt x="270933" y="177800"/>
                </a:cubicBezTo>
                <a:cubicBezTo>
                  <a:pt x="254473" y="165455"/>
                  <a:pt x="233586" y="152283"/>
                  <a:pt x="220133" y="135467"/>
                </a:cubicBezTo>
                <a:cubicBezTo>
                  <a:pt x="213776" y="127521"/>
                  <a:pt x="210395" y="117262"/>
                  <a:pt x="203200" y="110067"/>
                </a:cubicBezTo>
                <a:cubicBezTo>
                  <a:pt x="196005" y="102872"/>
                  <a:pt x="185617" y="99647"/>
                  <a:pt x="177800" y="93133"/>
                </a:cubicBezTo>
                <a:cubicBezTo>
                  <a:pt x="156260" y="75183"/>
                  <a:pt x="152968" y="61929"/>
                  <a:pt x="127000" y="50800"/>
                </a:cubicBezTo>
                <a:cubicBezTo>
                  <a:pt x="116304" y="46216"/>
                  <a:pt x="104422" y="45155"/>
                  <a:pt x="93133" y="42333"/>
                </a:cubicBezTo>
                <a:cubicBezTo>
                  <a:pt x="76200" y="31044"/>
                  <a:pt x="27942" y="-5923"/>
                  <a:pt x="42333" y="8467"/>
                </a:cubicBezTo>
                <a:cubicBezTo>
                  <a:pt x="47978" y="14111"/>
                  <a:pt x="52336" y="21440"/>
                  <a:pt x="59267" y="25400"/>
                </a:cubicBezTo>
                <a:cubicBezTo>
                  <a:pt x="72463" y="32940"/>
                  <a:pt x="88315" y="34952"/>
                  <a:pt x="101600" y="42333"/>
                </a:cubicBezTo>
                <a:cubicBezTo>
                  <a:pt x="113935" y="49186"/>
                  <a:pt x="124627" y="58699"/>
                  <a:pt x="135467" y="67733"/>
                </a:cubicBezTo>
                <a:cubicBezTo>
                  <a:pt x="141599" y="72843"/>
                  <a:pt x="145555" y="80560"/>
                  <a:pt x="152400" y="84667"/>
                </a:cubicBezTo>
                <a:cubicBezTo>
                  <a:pt x="160053" y="89259"/>
                  <a:pt x="169333" y="90311"/>
                  <a:pt x="177800" y="93133"/>
                </a:cubicBezTo>
                <a:cubicBezTo>
                  <a:pt x="186267" y="98778"/>
                  <a:pt x="196005" y="102872"/>
                  <a:pt x="203200" y="110067"/>
                </a:cubicBezTo>
                <a:cubicBezTo>
                  <a:pt x="210395" y="117262"/>
                  <a:pt x="212187" y="129110"/>
                  <a:pt x="220133" y="135467"/>
                </a:cubicBezTo>
                <a:cubicBezTo>
                  <a:pt x="227102" y="141042"/>
                  <a:pt x="237066" y="141111"/>
                  <a:pt x="245533" y="143933"/>
                </a:cubicBezTo>
                <a:cubicBezTo>
                  <a:pt x="251178" y="152400"/>
                  <a:pt x="256110" y="161387"/>
                  <a:pt x="262467" y="169333"/>
                </a:cubicBezTo>
                <a:cubicBezTo>
                  <a:pt x="267454" y="175566"/>
                  <a:pt x="275830" y="179127"/>
                  <a:pt x="279400" y="186267"/>
                </a:cubicBezTo>
                <a:cubicBezTo>
                  <a:pt x="306736" y="240939"/>
                  <a:pt x="263843" y="204116"/>
                  <a:pt x="313267" y="237067"/>
                </a:cubicBezTo>
                <a:cubicBezTo>
                  <a:pt x="316089" y="245534"/>
                  <a:pt x="317141" y="254814"/>
                  <a:pt x="321733" y="262467"/>
                </a:cubicBezTo>
                <a:cubicBezTo>
                  <a:pt x="325840" y="269312"/>
                  <a:pt x="335097" y="272260"/>
                  <a:pt x="338667" y="279400"/>
                </a:cubicBezTo>
                <a:cubicBezTo>
                  <a:pt x="343871" y="289808"/>
                  <a:pt x="343047" y="302372"/>
                  <a:pt x="347133" y="313267"/>
                </a:cubicBezTo>
                <a:cubicBezTo>
                  <a:pt x="351565" y="325085"/>
                  <a:pt x="358422" y="335844"/>
                  <a:pt x="364067" y="347133"/>
                </a:cubicBezTo>
                <a:cubicBezTo>
                  <a:pt x="376863" y="398323"/>
                  <a:pt x="368851" y="369951"/>
                  <a:pt x="389467" y="431800"/>
                </a:cubicBezTo>
                <a:lnTo>
                  <a:pt x="397933" y="457200"/>
                </a:lnTo>
                <a:cubicBezTo>
                  <a:pt x="401054" y="479044"/>
                  <a:pt x="403044" y="518222"/>
                  <a:pt x="414867" y="541867"/>
                </a:cubicBezTo>
                <a:cubicBezTo>
                  <a:pt x="419418" y="550968"/>
                  <a:pt x="426156" y="558800"/>
                  <a:pt x="431800" y="567267"/>
                </a:cubicBezTo>
                <a:cubicBezTo>
                  <a:pt x="458273" y="673152"/>
                  <a:pt x="424438" y="541498"/>
                  <a:pt x="448733" y="626533"/>
                </a:cubicBezTo>
                <a:cubicBezTo>
                  <a:pt x="451930" y="637722"/>
                  <a:pt x="454378" y="649111"/>
                  <a:pt x="457200" y="660400"/>
                </a:cubicBezTo>
                <a:cubicBezTo>
                  <a:pt x="460022" y="694267"/>
                  <a:pt x="460080" y="728478"/>
                  <a:pt x="465667" y="762000"/>
                </a:cubicBezTo>
                <a:cubicBezTo>
                  <a:pt x="468601" y="779606"/>
                  <a:pt x="482600" y="812800"/>
                  <a:pt x="482600" y="812800"/>
                </a:cubicBezTo>
                <a:cubicBezTo>
                  <a:pt x="485422" y="852311"/>
                  <a:pt x="486439" y="891993"/>
                  <a:pt x="491067" y="931333"/>
                </a:cubicBezTo>
                <a:cubicBezTo>
                  <a:pt x="492110" y="940196"/>
                  <a:pt x="497185" y="948123"/>
                  <a:pt x="499533" y="956733"/>
                </a:cubicBezTo>
                <a:cubicBezTo>
                  <a:pt x="528180" y="1061772"/>
                  <a:pt x="505446" y="991403"/>
                  <a:pt x="524933" y="1049867"/>
                </a:cubicBezTo>
                <a:cubicBezTo>
                  <a:pt x="527755" y="1080911"/>
                  <a:pt x="549438" y="1116270"/>
                  <a:pt x="533400" y="1143000"/>
                </a:cubicBezTo>
                <a:cubicBezTo>
                  <a:pt x="522929" y="1160451"/>
                  <a:pt x="499533" y="1092200"/>
                  <a:pt x="499533" y="1092200"/>
                </a:cubicBezTo>
                <a:cubicBezTo>
                  <a:pt x="491688" y="1068662"/>
                  <a:pt x="481740" y="1046244"/>
                  <a:pt x="508000" y="1092200"/>
                </a:cubicBezTo>
                <a:cubicBezTo>
                  <a:pt x="550960" y="1167381"/>
                  <a:pt x="500617" y="1089594"/>
                  <a:pt x="541867" y="1151467"/>
                </a:cubicBezTo>
                <a:cubicBezTo>
                  <a:pt x="547511" y="1145822"/>
                  <a:pt x="554693" y="1141378"/>
                  <a:pt x="558800" y="1134533"/>
                </a:cubicBezTo>
                <a:cubicBezTo>
                  <a:pt x="566811" y="1121181"/>
                  <a:pt x="573590" y="1076446"/>
                  <a:pt x="575733" y="1066800"/>
                </a:cubicBezTo>
                <a:cubicBezTo>
                  <a:pt x="578257" y="1055441"/>
                  <a:pt x="579616" y="1043629"/>
                  <a:pt x="584200" y="1032933"/>
                </a:cubicBezTo>
                <a:cubicBezTo>
                  <a:pt x="588208" y="1023580"/>
                  <a:pt x="601133" y="1007533"/>
                  <a:pt x="601133" y="1007533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txBody>
          <a:bodyPr lIns="91190" tIns="45690" rIns="91190" bIns="45690" rtlCol="0" anchor="ctr"/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TextBox 15" descr=" 6">
            <a:extLst>
              <a:ext uri="{FF2B5EF4-FFF2-40B4-BE49-F238E27FC236}">
                <a16:creationId xmlns:a16="http://schemas.microsoft.com/office/drawing/2014/main" id="{911D87AE-2A31-4AC9-8E7F-A78786182563}"/>
              </a:ext>
            </a:extLst>
          </p:cNvPr>
          <p:cNvSpPr txBox="1"/>
          <p:nvPr/>
        </p:nvSpPr>
        <p:spPr>
          <a:xfrm rot="21076520">
            <a:off x="922986" y="2156823"/>
            <a:ext cx="2951066" cy="430827"/>
          </a:xfrm>
          <a:prstGeom prst="rect">
            <a:avLst/>
          </a:prstGeom>
          <a:noFill/>
        </p:spPr>
        <p:txBody>
          <a:bodyPr wrap="square" lIns="91190" tIns="45690" rIns="91190" bIns="45690" rtlCol="0">
            <a:spAutoFit/>
          </a:bodyPr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r>
              <a:rPr lang="en-US" sz="2200" dirty="0">
                <a:solidFill>
                  <a:schemeClr val="bg1"/>
                </a:solidFill>
                <a:latin typeface="Segoe Print" panose="02000600000000000000" pitchFamily="2" charset="0"/>
              </a:rPr>
              <a:t>Hard of hearing</a:t>
            </a:r>
          </a:p>
        </p:txBody>
      </p:sp>
      <p:sp>
        <p:nvSpPr>
          <p:cNvPr id="7" name="Rectangle 6" descr=" 7">
            <a:extLst>
              <a:ext uri="{FF2B5EF4-FFF2-40B4-BE49-F238E27FC236}">
                <a16:creationId xmlns:a16="http://schemas.microsoft.com/office/drawing/2014/main" id="{2C334A2D-4D45-4441-8360-FCA59F6BA337}"/>
              </a:ext>
            </a:extLst>
          </p:cNvPr>
          <p:cNvSpPr/>
          <p:nvPr/>
        </p:nvSpPr>
        <p:spPr>
          <a:xfrm>
            <a:off x="450184" y="2840594"/>
            <a:ext cx="11177589" cy="1554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algn="ctr"/>
            <a:endParaRPr lang="en-US" sz="22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Rectangle 1" descr=" 2">
            <a:extLst>
              <a:ext uri="{FF2B5EF4-FFF2-40B4-BE49-F238E27FC236}">
                <a16:creationId xmlns:a16="http://schemas.microsoft.com/office/drawing/2014/main" id="{FBA66546-2E48-4892-B4AF-D944D4A75711}"/>
              </a:ext>
            </a:extLst>
          </p:cNvPr>
          <p:cNvSpPr/>
          <p:nvPr/>
        </p:nvSpPr>
        <p:spPr>
          <a:xfrm>
            <a:off x="3032116" y="4996331"/>
            <a:ext cx="6127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highlight>
                  <a:srgbClr val="C898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Before starting my PhD, I backpacked 21 countries. </a:t>
            </a:r>
          </a:p>
        </p:txBody>
      </p:sp>
      <p:sp>
        <p:nvSpPr>
          <p:cNvPr id="3" name="Rectangle 2" descr=" 3">
            <a:extLst>
              <a:ext uri="{FF2B5EF4-FFF2-40B4-BE49-F238E27FC236}">
                <a16:creationId xmlns:a16="http://schemas.microsoft.com/office/drawing/2014/main" id="{52E40D25-5E01-4FEE-AF47-951A3133AA0D}"/>
              </a:ext>
            </a:extLst>
          </p:cNvPr>
          <p:cNvSpPr/>
          <p:nvPr/>
        </p:nvSpPr>
        <p:spPr>
          <a:xfrm>
            <a:off x="2492718" y="5643547"/>
            <a:ext cx="7092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highlight>
                  <a:srgbClr val="C898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This talk is about my experiences during the backpack tour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highlight>
                  <a:srgbClr val="C898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and also occasional travel as a PhD student. </a:t>
            </a:r>
          </a:p>
        </p:txBody>
      </p:sp>
    </p:spTree>
    <p:extLst>
      <p:ext uri="{BB962C8B-B14F-4D97-AF65-F5344CB8AC3E}">
        <p14:creationId xmlns:p14="http://schemas.microsoft.com/office/powerpoint/2010/main" val="1740060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 35">
            <a:extLst>
              <a:ext uri="{FF2B5EF4-FFF2-40B4-BE49-F238E27FC236}">
                <a16:creationId xmlns:a16="http://schemas.microsoft.com/office/drawing/2014/main" id="{0AAD0BAB-3358-43F8-B98C-D7E3F9E3B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 35" descr=" 36">
            <a:extLst>
              <a:ext uri="{FF2B5EF4-FFF2-40B4-BE49-F238E27FC236}">
                <a16:creationId xmlns:a16="http://schemas.microsoft.com/office/drawing/2014/main" id="{267A9F23-066E-46BC-B396-BD79E1F71EB4}"/>
              </a:ext>
            </a:extLst>
          </p:cNvPr>
          <p:cNvSpPr/>
          <p:nvPr/>
        </p:nvSpPr>
        <p:spPr>
          <a:xfrm>
            <a:off x="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Arrow Connector 4" descr=" 5">
            <a:extLst>
              <a:ext uri="{FF2B5EF4-FFF2-40B4-BE49-F238E27FC236}">
                <a16:creationId xmlns:a16="http://schemas.microsoft.com/office/drawing/2014/main" id="{0DE2E751-D226-41A0-A92B-31E68502687B}"/>
              </a:ext>
            </a:extLst>
          </p:cNvPr>
          <p:cNvCxnSpPr>
            <a:cxnSpLocks/>
          </p:cNvCxnSpPr>
          <p:nvPr/>
        </p:nvCxnSpPr>
        <p:spPr>
          <a:xfrm>
            <a:off x="289775" y="3802199"/>
            <a:ext cx="11655380" cy="0"/>
          </a:xfrm>
          <a:prstGeom prst="straightConnector1">
            <a:avLst/>
          </a:prstGeom>
          <a:ln w="25400" cap="sq">
            <a:solidFill>
              <a:schemeClr val="bg1">
                <a:lumMod val="8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 descr=" 30">
            <a:extLst>
              <a:ext uri="{FF2B5EF4-FFF2-40B4-BE49-F238E27FC236}">
                <a16:creationId xmlns:a16="http://schemas.microsoft.com/office/drawing/2014/main" id="{14AAC318-3956-4225-83CE-007D5897A2DD}"/>
              </a:ext>
            </a:extLst>
          </p:cNvPr>
          <p:cNvGrpSpPr/>
          <p:nvPr/>
        </p:nvGrpSpPr>
        <p:grpSpPr>
          <a:xfrm>
            <a:off x="10321421" y="3725323"/>
            <a:ext cx="651430" cy="513838"/>
            <a:chOff x="4010303" y="1967996"/>
            <a:chExt cx="651430" cy="513838"/>
          </a:xfrm>
          <a:solidFill>
            <a:schemeClr val="tx1"/>
          </a:solidFill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5FE1CD-2E55-4A5C-85D3-DBDA9A45ED9D}"/>
                </a:ext>
              </a:extLst>
            </p:cNvPr>
            <p:cNvSpPr txBox="1"/>
            <p:nvPr/>
          </p:nvSpPr>
          <p:spPr>
            <a:xfrm>
              <a:off x="4010303" y="2112502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2019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7F0468F-E051-488E-9FDE-384BA89D13C9}"/>
                </a:ext>
              </a:extLst>
            </p:cNvPr>
            <p:cNvSpPr/>
            <p:nvPr/>
          </p:nvSpPr>
          <p:spPr>
            <a:xfrm>
              <a:off x="4267439" y="1967996"/>
              <a:ext cx="137159" cy="13716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39" name="Group 38" descr=" 39">
            <a:extLst>
              <a:ext uri="{FF2B5EF4-FFF2-40B4-BE49-F238E27FC236}">
                <a16:creationId xmlns:a16="http://schemas.microsoft.com/office/drawing/2014/main" id="{8F225FE1-3551-4975-ACD1-3C47C2C0ED87}"/>
              </a:ext>
            </a:extLst>
          </p:cNvPr>
          <p:cNvGrpSpPr/>
          <p:nvPr/>
        </p:nvGrpSpPr>
        <p:grpSpPr>
          <a:xfrm>
            <a:off x="2476163" y="3725323"/>
            <a:ext cx="651430" cy="513838"/>
            <a:chOff x="3176134" y="1981689"/>
            <a:chExt cx="651430" cy="513838"/>
          </a:xfrm>
          <a:solidFill>
            <a:schemeClr val="tx1"/>
          </a:solidFill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A28A087-83DB-4212-9E60-177786069DC7}"/>
                </a:ext>
              </a:extLst>
            </p:cNvPr>
            <p:cNvSpPr txBox="1"/>
            <p:nvPr/>
          </p:nvSpPr>
          <p:spPr>
            <a:xfrm>
              <a:off x="3176134" y="2126195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2016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9AB4E69-68AA-49D8-B4C7-3F6A8D091344}"/>
                </a:ext>
              </a:extLst>
            </p:cNvPr>
            <p:cNvSpPr/>
            <p:nvPr/>
          </p:nvSpPr>
          <p:spPr>
            <a:xfrm>
              <a:off x="3433270" y="1981689"/>
              <a:ext cx="137159" cy="13716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42" name="Group 41" descr=" 42">
            <a:extLst>
              <a:ext uri="{FF2B5EF4-FFF2-40B4-BE49-F238E27FC236}">
                <a16:creationId xmlns:a16="http://schemas.microsoft.com/office/drawing/2014/main" id="{6D9381D2-03EF-4769-BA85-8AC927028824}"/>
              </a:ext>
            </a:extLst>
          </p:cNvPr>
          <p:cNvGrpSpPr/>
          <p:nvPr/>
        </p:nvGrpSpPr>
        <p:grpSpPr>
          <a:xfrm>
            <a:off x="5122696" y="3725323"/>
            <a:ext cx="651430" cy="513838"/>
            <a:chOff x="3183391" y="1981689"/>
            <a:chExt cx="651430" cy="513838"/>
          </a:xfrm>
          <a:solidFill>
            <a:schemeClr val="tx1"/>
          </a:solidFill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A80F7B-2086-4D65-AD6D-E23CA2D89CDA}"/>
                </a:ext>
              </a:extLst>
            </p:cNvPr>
            <p:cNvSpPr txBox="1"/>
            <p:nvPr/>
          </p:nvSpPr>
          <p:spPr>
            <a:xfrm>
              <a:off x="3183391" y="2126195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2017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418EA8F-F6F9-445C-B677-7C08878781A4}"/>
                </a:ext>
              </a:extLst>
            </p:cNvPr>
            <p:cNvSpPr/>
            <p:nvPr/>
          </p:nvSpPr>
          <p:spPr>
            <a:xfrm>
              <a:off x="3440527" y="1981689"/>
              <a:ext cx="137159" cy="13716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cxnSp>
        <p:nvCxnSpPr>
          <p:cNvPr id="45" name="Straight Arrow Connector 44" descr=" 45">
            <a:extLst>
              <a:ext uri="{FF2B5EF4-FFF2-40B4-BE49-F238E27FC236}">
                <a16:creationId xmlns:a16="http://schemas.microsoft.com/office/drawing/2014/main" id="{7C552319-444D-496C-892C-88522EB3A273}"/>
              </a:ext>
            </a:extLst>
          </p:cNvPr>
          <p:cNvCxnSpPr>
            <a:cxnSpLocks/>
          </p:cNvCxnSpPr>
          <p:nvPr/>
        </p:nvCxnSpPr>
        <p:spPr>
          <a:xfrm>
            <a:off x="288499" y="2708169"/>
            <a:ext cx="3821239" cy="0"/>
          </a:xfrm>
          <a:prstGeom prst="straightConnector1">
            <a:avLst/>
          </a:prstGeom>
          <a:ln w="19050" cap="sq">
            <a:solidFill>
              <a:srgbClr val="ECB758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10F49971-2425-42FD-9361-1E764B7EB826}"/>
              </a:ext>
            </a:extLst>
          </p:cNvPr>
          <p:cNvSpPr txBox="1"/>
          <p:nvPr/>
        </p:nvSpPr>
        <p:spPr>
          <a:xfrm>
            <a:off x="1683419" y="2362627"/>
            <a:ext cx="903533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ECB7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Masters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at MIT</a:t>
            </a:r>
          </a:p>
        </p:txBody>
      </p:sp>
      <p:cxnSp>
        <p:nvCxnSpPr>
          <p:cNvPr id="50" name="Straight Arrow Connector 49" descr=" 50">
            <a:extLst>
              <a:ext uri="{FF2B5EF4-FFF2-40B4-BE49-F238E27FC236}">
                <a16:creationId xmlns:a16="http://schemas.microsoft.com/office/drawing/2014/main" id="{6D59B16A-07BD-4375-B05F-59C6ED30155C}"/>
              </a:ext>
            </a:extLst>
          </p:cNvPr>
          <p:cNvCxnSpPr>
            <a:cxnSpLocks/>
          </p:cNvCxnSpPr>
          <p:nvPr/>
        </p:nvCxnSpPr>
        <p:spPr>
          <a:xfrm>
            <a:off x="4117887" y="2708169"/>
            <a:ext cx="3068524" cy="0"/>
          </a:xfrm>
          <a:prstGeom prst="straightConnector1">
            <a:avLst/>
          </a:prstGeom>
          <a:ln w="19050" cap="sq">
            <a:solidFill>
              <a:srgbClr val="ECB758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 descr=" 68">
            <a:extLst>
              <a:ext uri="{FF2B5EF4-FFF2-40B4-BE49-F238E27FC236}">
                <a16:creationId xmlns:a16="http://schemas.microsoft.com/office/drawing/2014/main" id="{5683DB91-351C-4827-B222-094EBE6D908A}"/>
              </a:ext>
            </a:extLst>
          </p:cNvPr>
          <p:cNvGrpSpPr/>
          <p:nvPr/>
        </p:nvGrpSpPr>
        <p:grpSpPr>
          <a:xfrm>
            <a:off x="3664412" y="3725323"/>
            <a:ext cx="906951" cy="513838"/>
            <a:chOff x="3161619" y="1981689"/>
            <a:chExt cx="906951" cy="513838"/>
          </a:xfrm>
          <a:solidFill>
            <a:schemeClr val="tx1"/>
          </a:solidFill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7405AB5-1455-448A-91D9-C4D604198AC4}"/>
                </a:ext>
              </a:extLst>
            </p:cNvPr>
            <p:cNvSpPr txBox="1"/>
            <p:nvPr/>
          </p:nvSpPr>
          <p:spPr>
            <a:xfrm>
              <a:off x="3161619" y="2126195"/>
              <a:ext cx="9069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ECB758"/>
                  </a:solidFill>
                </a:rPr>
                <a:t>Jun ‘16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C48F489-1326-4AAD-901D-77258D19C984}"/>
                </a:ext>
              </a:extLst>
            </p:cNvPr>
            <p:cNvSpPr/>
            <p:nvPr/>
          </p:nvSpPr>
          <p:spPr>
            <a:xfrm>
              <a:off x="3546515" y="1981689"/>
              <a:ext cx="137159" cy="137160"/>
            </a:xfrm>
            <a:prstGeom prst="ellipse">
              <a:avLst/>
            </a:prstGeom>
            <a:grpFill/>
            <a:ln>
              <a:solidFill>
                <a:srgbClr val="ECB7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>
                    <a:lumMod val="95000"/>
                  </a:prstClr>
                </a:solidFill>
              </a:endParaRPr>
            </a:p>
          </p:txBody>
        </p:sp>
      </p:grpSp>
      <p:sp>
        <p:nvSpPr>
          <p:cNvPr id="75" name="TextBox 74" descr=" 75">
            <a:extLst>
              <a:ext uri="{FF2B5EF4-FFF2-40B4-BE49-F238E27FC236}">
                <a16:creationId xmlns:a16="http://schemas.microsoft.com/office/drawing/2014/main" id="{4E1544C1-07B9-4512-9955-B55268AC7762}"/>
              </a:ext>
            </a:extLst>
          </p:cNvPr>
          <p:cNvSpPr txBox="1"/>
          <p:nvPr/>
        </p:nvSpPr>
        <p:spPr>
          <a:xfrm>
            <a:off x="4842681" y="2409470"/>
            <a:ext cx="1563932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ECB7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21-country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backpacking trip</a:t>
            </a:r>
          </a:p>
        </p:txBody>
      </p:sp>
      <p:grpSp>
        <p:nvGrpSpPr>
          <p:cNvPr id="79" name="Group 78" descr=" 79">
            <a:extLst>
              <a:ext uri="{FF2B5EF4-FFF2-40B4-BE49-F238E27FC236}">
                <a16:creationId xmlns:a16="http://schemas.microsoft.com/office/drawing/2014/main" id="{F33759CB-B42A-4803-9EED-577B3AA13383}"/>
              </a:ext>
            </a:extLst>
          </p:cNvPr>
          <p:cNvGrpSpPr/>
          <p:nvPr/>
        </p:nvGrpSpPr>
        <p:grpSpPr>
          <a:xfrm>
            <a:off x="7696659" y="3725323"/>
            <a:ext cx="651430" cy="513838"/>
            <a:chOff x="4003046" y="1967996"/>
            <a:chExt cx="651430" cy="513838"/>
          </a:xfrm>
          <a:solidFill>
            <a:schemeClr val="tx1"/>
          </a:solidFill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62C7240-0638-4C0F-ADC0-1C77C37841E0}"/>
                </a:ext>
              </a:extLst>
            </p:cNvPr>
            <p:cNvSpPr txBox="1"/>
            <p:nvPr/>
          </p:nvSpPr>
          <p:spPr>
            <a:xfrm>
              <a:off x="4003046" y="2112502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2018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976CD1E-7A8C-4075-A719-DE3F89688FB2}"/>
                </a:ext>
              </a:extLst>
            </p:cNvPr>
            <p:cNvSpPr/>
            <p:nvPr/>
          </p:nvSpPr>
          <p:spPr>
            <a:xfrm>
              <a:off x="4260182" y="1967996"/>
              <a:ext cx="137159" cy="13716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cxnSp>
        <p:nvCxnSpPr>
          <p:cNvPr id="83" name="Straight Connector 82" descr=" 83">
            <a:extLst>
              <a:ext uri="{FF2B5EF4-FFF2-40B4-BE49-F238E27FC236}">
                <a16:creationId xmlns:a16="http://schemas.microsoft.com/office/drawing/2014/main" id="{14457E54-3F97-4A4D-9FD7-6C0767B8D1F1}"/>
              </a:ext>
            </a:extLst>
          </p:cNvPr>
          <p:cNvCxnSpPr>
            <a:cxnSpLocks/>
          </p:cNvCxnSpPr>
          <p:nvPr/>
        </p:nvCxnSpPr>
        <p:spPr>
          <a:xfrm>
            <a:off x="4116088" y="2706978"/>
            <a:ext cx="0" cy="1018345"/>
          </a:xfrm>
          <a:prstGeom prst="line">
            <a:avLst/>
          </a:prstGeom>
          <a:ln w="19050">
            <a:solidFill>
              <a:srgbClr val="ECB7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 descr=" 99">
            <a:extLst>
              <a:ext uri="{FF2B5EF4-FFF2-40B4-BE49-F238E27FC236}">
                <a16:creationId xmlns:a16="http://schemas.microsoft.com/office/drawing/2014/main" id="{03A98682-17A6-4C0D-A707-FF10F91379D9}"/>
              </a:ext>
            </a:extLst>
          </p:cNvPr>
          <p:cNvCxnSpPr>
            <a:cxnSpLocks/>
          </p:cNvCxnSpPr>
          <p:nvPr/>
        </p:nvCxnSpPr>
        <p:spPr>
          <a:xfrm>
            <a:off x="7192761" y="2706979"/>
            <a:ext cx="0" cy="1018344"/>
          </a:xfrm>
          <a:prstGeom prst="line">
            <a:avLst/>
          </a:prstGeom>
          <a:ln w="19050">
            <a:solidFill>
              <a:srgbClr val="ECB7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 descr=" 100">
            <a:extLst>
              <a:ext uri="{FF2B5EF4-FFF2-40B4-BE49-F238E27FC236}">
                <a16:creationId xmlns:a16="http://schemas.microsoft.com/office/drawing/2014/main" id="{78413CC1-7C87-4D93-93D0-505254517CE5}"/>
              </a:ext>
            </a:extLst>
          </p:cNvPr>
          <p:cNvCxnSpPr>
            <a:cxnSpLocks/>
          </p:cNvCxnSpPr>
          <p:nvPr/>
        </p:nvCxnSpPr>
        <p:spPr>
          <a:xfrm>
            <a:off x="7192761" y="2708169"/>
            <a:ext cx="4752394" cy="0"/>
          </a:xfrm>
          <a:prstGeom prst="straightConnector1">
            <a:avLst/>
          </a:prstGeom>
          <a:ln w="19050" cap="sq">
            <a:solidFill>
              <a:srgbClr val="ECB758"/>
            </a:solidFill>
            <a:headEnd type="none" w="sm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 descr=" 105">
            <a:extLst>
              <a:ext uri="{FF2B5EF4-FFF2-40B4-BE49-F238E27FC236}">
                <a16:creationId xmlns:a16="http://schemas.microsoft.com/office/drawing/2014/main" id="{042EA388-F096-4DDC-9A43-CC18BFBC495B}"/>
              </a:ext>
            </a:extLst>
          </p:cNvPr>
          <p:cNvGrpSpPr/>
          <p:nvPr/>
        </p:nvGrpSpPr>
        <p:grpSpPr>
          <a:xfrm>
            <a:off x="6793903" y="3725323"/>
            <a:ext cx="830546" cy="513838"/>
            <a:chOff x="3111289" y="1981689"/>
            <a:chExt cx="830546" cy="513838"/>
          </a:xfrm>
          <a:solidFill>
            <a:schemeClr val="tx1"/>
          </a:solidFill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63A8794-A821-4311-A496-CFE0322FD08F}"/>
                </a:ext>
              </a:extLst>
            </p:cNvPr>
            <p:cNvSpPr txBox="1"/>
            <p:nvPr/>
          </p:nvSpPr>
          <p:spPr>
            <a:xfrm>
              <a:off x="3111289" y="2126195"/>
              <a:ext cx="83054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ECB758"/>
                  </a:solidFill>
                </a:rPr>
                <a:t>Sep ‘17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6C1134C-2EAA-44DD-8E66-A3D266A450D2}"/>
                </a:ext>
              </a:extLst>
            </p:cNvPr>
            <p:cNvSpPr/>
            <p:nvPr/>
          </p:nvSpPr>
          <p:spPr>
            <a:xfrm>
              <a:off x="3441883" y="1981689"/>
              <a:ext cx="137159" cy="137160"/>
            </a:xfrm>
            <a:prstGeom prst="ellipse">
              <a:avLst/>
            </a:prstGeom>
            <a:grpFill/>
            <a:ln>
              <a:solidFill>
                <a:srgbClr val="ECB7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CB758"/>
                </a:solidFill>
              </a:endParaRPr>
            </a:p>
          </p:txBody>
        </p:sp>
      </p:grpSp>
      <p:sp>
        <p:nvSpPr>
          <p:cNvPr id="47" name="Freeform 5" descr=" 111">
            <a:extLst>
              <a:ext uri="{FF2B5EF4-FFF2-40B4-BE49-F238E27FC236}">
                <a16:creationId xmlns:a16="http://schemas.microsoft.com/office/drawing/2014/main" id="{8E61C9A2-28E9-4D2A-848A-37DA7F92A4B5}"/>
              </a:ext>
            </a:extLst>
          </p:cNvPr>
          <p:cNvSpPr/>
          <p:nvPr/>
        </p:nvSpPr>
        <p:spPr>
          <a:xfrm rot="3360211" flipH="1" flipV="1">
            <a:off x="8622646" y="4215482"/>
            <a:ext cx="481800" cy="486434"/>
          </a:xfrm>
          <a:custGeom>
            <a:avLst/>
            <a:gdLst>
              <a:gd name="connsiteX0" fmla="*/ 0 w 637616"/>
              <a:gd name="connsiteY0" fmla="*/ 0 h 1151467"/>
              <a:gd name="connsiteX1" fmla="*/ 76200 w 637616"/>
              <a:gd name="connsiteY1" fmla="*/ 25400 h 1151467"/>
              <a:gd name="connsiteX2" fmla="*/ 118533 w 637616"/>
              <a:gd name="connsiteY2" fmla="*/ 33867 h 1151467"/>
              <a:gd name="connsiteX3" fmla="*/ 169333 w 637616"/>
              <a:gd name="connsiteY3" fmla="*/ 50800 h 1151467"/>
              <a:gd name="connsiteX4" fmla="*/ 194733 w 637616"/>
              <a:gd name="connsiteY4" fmla="*/ 59267 h 1151467"/>
              <a:gd name="connsiteX5" fmla="*/ 245533 w 637616"/>
              <a:gd name="connsiteY5" fmla="*/ 110067 h 1151467"/>
              <a:gd name="connsiteX6" fmla="*/ 262467 w 637616"/>
              <a:gd name="connsiteY6" fmla="*/ 127000 h 1151467"/>
              <a:gd name="connsiteX7" fmla="*/ 296333 w 637616"/>
              <a:gd name="connsiteY7" fmla="*/ 169333 h 1151467"/>
              <a:gd name="connsiteX8" fmla="*/ 304800 w 637616"/>
              <a:gd name="connsiteY8" fmla="*/ 203200 h 1151467"/>
              <a:gd name="connsiteX9" fmla="*/ 321733 w 637616"/>
              <a:gd name="connsiteY9" fmla="*/ 228600 h 1151467"/>
              <a:gd name="connsiteX10" fmla="*/ 338667 w 637616"/>
              <a:gd name="connsiteY10" fmla="*/ 287867 h 1151467"/>
              <a:gd name="connsiteX11" fmla="*/ 355600 w 637616"/>
              <a:gd name="connsiteY11" fmla="*/ 313267 h 1151467"/>
              <a:gd name="connsiteX12" fmla="*/ 372533 w 637616"/>
              <a:gd name="connsiteY12" fmla="*/ 347133 h 1151467"/>
              <a:gd name="connsiteX13" fmla="*/ 389467 w 637616"/>
              <a:gd name="connsiteY13" fmla="*/ 406400 h 1151467"/>
              <a:gd name="connsiteX14" fmla="*/ 397933 w 637616"/>
              <a:gd name="connsiteY14" fmla="*/ 431800 h 1151467"/>
              <a:gd name="connsiteX15" fmla="*/ 406400 w 637616"/>
              <a:gd name="connsiteY15" fmla="*/ 482600 h 1151467"/>
              <a:gd name="connsiteX16" fmla="*/ 431800 w 637616"/>
              <a:gd name="connsiteY16" fmla="*/ 541867 h 1151467"/>
              <a:gd name="connsiteX17" fmla="*/ 440267 w 637616"/>
              <a:gd name="connsiteY17" fmla="*/ 567267 h 1151467"/>
              <a:gd name="connsiteX18" fmla="*/ 457200 w 637616"/>
              <a:gd name="connsiteY18" fmla="*/ 643467 h 1151467"/>
              <a:gd name="connsiteX19" fmla="*/ 474133 w 637616"/>
              <a:gd name="connsiteY19" fmla="*/ 711200 h 1151467"/>
              <a:gd name="connsiteX20" fmla="*/ 491067 w 637616"/>
              <a:gd name="connsiteY20" fmla="*/ 745067 h 1151467"/>
              <a:gd name="connsiteX21" fmla="*/ 508000 w 637616"/>
              <a:gd name="connsiteY21" fmla="*/ 770467 h 1151467"/>
              <a:gd name="connsiteX22" fmla="*/ 516467 w 637616"/>
              <a:gd name="connsiteY22" fmla="*/ 795867 h 1151467"/>
              <a:gd name="connsiteX23" fmla="*/ 524933 w 637616"/>
              <a:gd name="connsiteY23" fmla="*/ 872067 h 1151467"/>
              <a:gd name="connsiteX24" fmla="*/ 541867 w 637616"/>
              <a:gd name="connsiteY24" fmla="*/ 905933 h 1151467"/>
              <a:gd name="connsiteX25" fmla="*/ 524933 w 637616"/>
              <a:gd name="connsiteY25" fmla="*/ 1041400 h 1151467"/>
              <a:gd name="connsiteX26" fmla="*/ 499533 w 637616"/>
              <a:gd name="connsiteY26" fmla="*/ 1007533 h 1151467"/>
              <a:gd name="connsiteX27" fmla="*/ 423333 w 637616"/>
              <a:gd name="connsiteY27" fmla="*/ 965200 h 1151467"/>
              <a:gd name="connsiteX28" fmla="*/ 431800 w 637616"/>
              <a:gd name="connsiteY28" fmla="*/ 990600 h 1151467"/>
              <a:gd name="connsiteX29" fmla="*/ 457200 w 637616"/>
              <a:gd name="connsiteY29" fmla="*/ 1007533 h 1151467"/>
              <a:gd name="connsiteX30" fmla="*/ 508000 w 637616"/>
              <a:gd name="connsiteY30" fmla="*/ 1041400 h 1151467"/>
              <a:gd name="connsiteX31" fmla="*/ 558800 w 637616"/>
              <a:gd name="connsiteY31" fmla="*/ 1083733 h 1151467"/>
              <a:gd name="connsiteX32" fmla="*/ 567267 w 637616"/>
              <a:gd name="connsiteY32" fmla="*/ 1058333 h 1151467"/>
              <a:gd name="connsiteX33" fmla="*/ 609600 w 637616"/>
              <a:gd name="connsiteY33" fmla="*/ 1016000 h 1151467"/>
              <a:gd name="connsiteX34" fmla="*/ 626533 w 637616"/>
              <a:gd name="connsiteY34" fmla="*/ 990600 h 1151467"/>
              <a:gd name="connsiteX35" fmla="*/ 635000 w 637616"/>
              <a:gd name="connsiteY35" fmla="*/ 965200 h 1151467"/>
              <a:gd name="connsiteX36" fmla="*/ 609600 w 637616"/>
              <a:gd name="connsiteY36" fmla="*/ 982133 h 1151467"/>
              <a:gd name="connsiteX37" fmla="*/ 584200 w 637616"/>
              <a:gd name="connsiteY37" fmla="*/ 1041400 h 1151467"/>
              <a:gd name="connsiteX38" fmla="*/ 575733 w 637616"/>
              <a:gd name="connsiteY38" fmla="*/ 1066800 h 1151467"/>
              <a:gd name="connsiteX39" fmla="*/ 550333 w 637616"/>
              <a:gd name="connsiteY39" fmla="*/ 1083733 h 1151467"/>
              <a:gd name="connsiteX40" fmla="*/ 533400 w 637616"/>
              <a:gd name="connsiteY40" fmla="*/ 1058333 h 1151467"/>
              <a:gd name="connsiteX41" fmla="*/ 457200 w 637616"/>
              <a:gd name="connsiteY41" fmla="*/ 1032933 h 1151467"/>
              <a:gd name="connsiteX42" fmla="*/ 431800 w 637616"/>
              <a:gd name="connsiteY42" fmla="*/ 1007533 h 1151467"/>
              <a:gd name="connsiteX43" fmla="*/ 406400 w 637616"/>
              <a:gd name="connsiteY43" fmla="*/ 999067 h 1151467"/>
              <a:gd name="connsiteX44" fmla="*/ 423333 w 637616"/>
              <a:gd name="connsiteY44" fmla="*/ 1024467 h 1151467"/>
              <a:gd name="connsiteX45" fmla="*/ 440267 w 637616"/>
              <a:gd name="connsiteY45" fmla="*/ 1041400 h 1151467"/>
              <a:gd name="connsiteX46" fmla="*/ 457200 w 637616"/>
              <a:gd name="connsiteY46" fmla="*/ 1066800 h 1151467"/>
              <a:gd name="connsiteX47" fmla="*/ 482600 w 637616"/>
              <a:gd name="connsiteY47" fmla="*/ 1075267 h 1151467"/>
              <a:gd name="connsiteX48" fmla="*/ 516467 w 637616"/>
              <a:gd name="connsiteY48" fmla="*/ 1066800 h 1151467"/>
              <a:gd name="connsiteX49" fmla="*/ 524933 w 637616"/>
              <a:gd name="connsiteY49" fmla="*/ 1041400 h 1151467"/>
              <a:gd name="connsiteX50" fmla="*/ 558800 w 637616"/>
              <a:gd name="connsiteY50" fmla="*/ 1016000 h 1151467"/>
              <a:gd name="connsiteX51" fmla="*/ 626533 w 637616"/>
              <a:gd name="connsiteY51" fmla="*/ 999067 h 1151467"/>
              <a:gd name="connsiteX52" fmla="*/ 618067 w 637616"/>
              <a:gd name="connsiteY52" fmla="*/ 982133 h 1151467"/>
              <a:gd name="connsiteX53" fmla="*/ 592667 w 637616"/>
              <a:gd name="connsiteY53" fmla="*/ 1024467 h 1151467"/>
              <a:gd name="connsiteX54" fmla="*/ 584200 w 637616"/>
              <a:gd name="connsiteY54" fmla="*/ 1049867 h 1151467"/>
              <a:gd name="connsiteX55" fmla="*/ 558800 w 637616"/>
              <a:gd name="connsiteY55" fmla="*/ 1058333 h 1151467"/>
              <a:gd name="connsiteX56" fmla="*/ 516467 w 637616"/>
              <a:gd name="connsiteY56" fmla="*/ 1083733 h 1151467"/>
              <a:gd name="connsiteX57" fmla="*/ 508000 w 637616"/>
              <a:gd name="connsiteY57" fmla="*/ 1109133 h 1151467"/>
              <a:gd name="connsiteX58" fmla="*/ 516467 w 637616"/>
              <a:gd name="connsiteY58" fmla="*/ 1058333 h 1151467"/>
              <a:gd name="connsiteX59" fmla="*/ 524933 w 637616"/>
              <a:gd name="connsiteY59" fmla="*/ 990600 h 1151467"/>
              <a:gd name="connsiteX60" fmla="*/ 516467 w 637616"/>
              <a:gd name="connsiteY60" fmla="*/ 829733 h 1151467"/>
              <a:gd name="connsiteX61" fmla="*/ 508000 w 637616"/>
              <a:gd name="connsiteY61" fmla="*/ 795867 h 1151467"/>
              <a:gd name="connsiteX62" fmla="*/ 482600 w 637616"/>
              <a:gd name="connsiteY62" fmla="*/ 651933 h 1151467"/>
              <a:gd name="connsiteX63" fmla="*/ 465667 w 637616"/>
              <a:gd name="connsiteY63" fmla="*/ 584200 h 1151467"/>
              <a:gd name="connsiteX64" fmla="*/ 457200 w 637616"/>
              <a:gd name="connsiteY64" fmla="*/ 550333 h 1151467"/>
              <a:gd name="connsiteX65" fmla="*/ 440267 w 637616"/>
              <a:gd name="connsiteY65" fmla="*/ 524933 h 1151467"/>
              <a:gd name="connsiteX66" fmla="*/ 423333 w 637616"/>
              <a:gd name="connsiteY66" fmla="*/ 474133 h 1151467"/>
              <a:gd name="connsiteX67" fmla="*/ 406400 w 637616"/>
              <a:gd name="connsiteY67" fmla="*/ 389467 h 1151467"/>
              <a:gd name="connsiteX68" fmla="*/ 389467 w 637616"/>
              <a:gd name="connsiteY68" fmla="*/ 355600 h 1151467"/>
              <a:gd name="connsiteX69" fmla="*/ 372533 w 637616"/>
              <a:gd name="connsiteY69" fmla="*/ 338667 h 1151467"/>
              <a:gd name="connsiteX70" fmla="*/ 321733 w 637616"/>
              <a:gd name="connsiteY70" fmla="*/ 237067 h 1151467"/>
              <a:gd name="connsiteX71" fmla="*/ 304800 w 637616"/>
              <a:gd name="connsiteY71" fmla="*/ 211667 h 1151467"/>
              <a:gd name="connsiteX72" fmla="*/ 270933 w 637616"/>
              <a:gd name="connsiteY72" fmla="*/ 177800 h 1151467"/>
              <a:gd name="connsiteX73" fmla="*/ 220133 w 637616"/>
              <a:gd name="connsiteY73" fmla="*/ 135467 h 1151467"/>
              <a:gd name="connsiteX74" fmla="*/ 203200 w 637616"/>
              <a:gd name="connsiteY74" fmla="*/ 110067 h 1151467"/>
              <a:gd name="connsiteX75" fmla="*/ 177800 w 637616"/>
              <a:gd name="connsiteY75" fmla="*/ 93133 h 1151467"/>
              <a:gd name="connsiteX76" fmla="*/ 127000 w 637616"/>
              <a:gd name="connsiteY76" fmla="*/ 50800 h 1151467"/>
              <a:gd name="connsiteX77" fmla="*/ 93133 w 637616"/>
              <a:gd name="connsiteY77" fmla="*/ 42333 h 1151467"/>
              <a:gd name="connsiteX78" fmla="*/ 42333 w 637616"/>
              <a:gd name="connsiteY78" fmla="*/ 8467 h 1151467"/>
              <a:gd name="connsiteX79" fmla="*/ 59267 w 637616"/>
              <a:gd name="connsiteY79" fmla="*/ 25400 h 1151467"/>
              <a:gd name="connsiteX80" fmla="*/ 101600 w 637616"/>
              <a:gd name="connsiteY80" fmla="*/ 42333 h 1151467"/>
              <a:gd name="connsiteX81" fmla="*/ 135467 w 637616"/>
              <a:gd name="connsiteY81" fmla="*/ 67733 h 1151467"/>
              <a:gd name="connsiteX82" fmla="*/ 152400 w 637616"/>
              <a:gd name="connsiteY82" fmla="*/ 84667 h 1151467"/>
              <a:gd name="connsiteX83" fmla="*/ 177800 w 637616"/>
              <a:gd name="connsiteY83" fmla="*/ 93133 h 1151467"/>
              <a:gd name="connsiteX84" fmla="*/ 203200 w 637616"/>
              <a:gd name="connsiteY84" fmla="*/ 110067 h 1151467"/>
              <a:gd name="connsiteX85" fmla="*/ 220133 w 637616"/>
              <a:gd name="connsiteY85" fmla="*/ 135467 h 1151467"/>
              <a:gd name="connsiteX86" fmla="*/ 245533 w 637616"/>
              <a:gd name="connsiteY86" fmla="*/ 143933 h 1151467"/>
              <a:gd name="connsiteX87" fmla="*/ 262467 w 637616"/>
              <a:gd name="connsiteY87" fmla="*/ 169333 h 1151467"/>
              <a:gd name="connsiteX88" fmla="*/ 279400 w 637616"/>
              <a:gd name="connsiteY88" fmla="*/ 186267 h 1151467"/>
              <a:gd name="connsiteX89" fmla="*/ 313267 w 637616"/>
              <a:gd name="connsiteY89" fmla="*/ 237067 h 1151467"/>
              <a:gd name="connsiteX90" fmla="*/ 321733 w 637616"/>
              <a:gd name="connsiteY90" fmla="*/ 262467 h 1151467"/>
              <a:gd name="connsiteX91" fmla="*/ 338667 w 637616"/>
              <a:gd name="connsiteY91" fmla="*/ 279400 h 1151467"/>
              <a:gd name="connsiteX92" fmla="*/ 347133 w 637616"/>
              <a:gd name="connsiteY92" fmla="*/ 313267 h 1151467"/>
              <a:gd name="connsiteX93" fmla="*/ 364067 w 637616"/>
              <a:gd name="connsiteY93" fmla="*/ 347133 h 1151467"/>
              <a:gd name="connsiteX94" fmla="*/ 389467 w 637616"/>
              <a:gd name="connsiteY94" fmla="*/ 431800 h 1151467"/>
              <a:gd name="connsiteX95" fmla="*/ 397933 w 637616"/>
              <a:gd name="connsiteY95" fmla="*/ 457200 h 1151467"/>
              <a:gd name="connsiteX96" fmla="*/ 414867 w 637616"/>
              <a:gd name="connsiteY96" fmla="*/ 541867 h 1151467"/>
              <a:gd name="connsiteX97" fmla="*/ 431800 w 637616"/>
              <a:gd name="connsiteY97" fmla="*/ 567267 h 1151467"/>
              <a:gd name="connsiteX98" fmla="*/ 448733 w 637616"/>
              <a:gd name="connsiteY98" fmla="*/ 626533 h 1151467"/>
              <a:gd name="connsiteX99" fmla="*/ 457200 w 637616"/>
              <a:gd name="connsiteY99" fmla="*/ 660400 h 1151467"/>
              <a:gd name="connsiteX100" fmla="*/ 465667 w 637616"/>
              <a:gd name="connsiteY100" fmla="*/ 762000 h 1151467"/>
              <a:gd name="connsiteX101" fmla="*/ 482600 w 637616"/>
              <a:gd name="connsiteY101" fmla="*/ 812800 h 1151467"/>
              <a:gd name="connsiteX102" fmla="*/ 491067 w 637616"/>
              <a:gd name="connsiteY102" fmla="*/ 931333 h 1151467"/>
              <a:gd name="connsiteX103" fmla="*/ 499533 w 637616"/>
              <a:gd name="connsiteY103" fmla="*/ 956733 h 1151467"/>
              <a:gd name="connsiteX104" fmla="*/ 524933 w 637616"/>
              <a:gd name="connsiteY104" fmla="*/ 1049867 h 1151467"/>
              <a:gd name="connsiteX105" fmla="*/ 533400 w 637616"/>
              <a:gd name="connsiteY105" fmla="*/ 1143000 h 1151467"/>
              <a:gd name="connsiteX106" fmla="*/ 499533 w 637616"/>
              <a:gd name="connsiteY106" fmla="*/ 1092200 h 1151467"/>
              <a:gd name="connsiteX107" fmla="*/ 508000 w 637616"/>
              <a:gd name="connsiteY107" fmla="*/ 1092200 h 1151467"/>
              <a:gd name="connsiteX108" fmla="*/ 541867 w 637616"/>
              <a:gd name="connsiteY108" fmla="*/ 1151467 h 1151467"/>
              <a:gd name="connsiteX109" fmla="*/ 558800 w 637616"/>
              <a:gd name="connsiteY109" fmla="*/ 1134533 h 1151467"/>
              <a:gd name="connsiteX110" fmla="*/ 575733 w 637616"/>
              <a:gd name="connsiteY110" fmla="*/ 1066800 h 1151467"/>
              <a:gd name="connsiteX111" fmla="*/ 584200 w 637616"/>
              <a:gd name="connsiteY111" fmla="*/ 1032933 h 1151467"/>
              <a:gd name="connsiteX112" fmla="*/ 601133 w 637616"/>
              <a:gd name="connsiteY112" fmla="*/ 1007533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37616" h="1151467">
                <a:moveTo>
                  <a:pt x="0" y="0"/>
                </a:moveTo>
                <a:cubicBezTo>
                  <a:pt x="121320" y="24265"/>
                  <a:pt x="-28960" y="-9653"/>
                  <a:pt x="76200" y="25400"/>
                </a:cubicBezTo>
                <a:cubicBezTo>
                  <a:pt x="89852" y="29951"/>
                  <a:pt x="104650" y="30081"/>
                  <a:pt x="118533" y="33867"/>
                </a:cubicBezTo>
                <a:cubicBezTo>
                  <a:pt x="135753" y="38563"/>
                  <a:pt x="152400" y="45156"/>
                  <a:pt x="169333" y="50800"/>
                </a:cubicBezTo>
                <a:lnTo>
                  <a:pt x="194733" y="59267"/>
                </a:lnTo>
                <a:lnTo>
                  <a:pt x="245533" y="110067"/>
                </a:lnTo>
                <a:lnTo>
                  <a:pt x="262467" y="127000"/>
                </a:lnTo>
                <a:cubicBezTo>
                  <a:pt x="290142" y="210033"/>
                  <a:pt x="245274" y="92745"/>
                  <a:pt x="296333" y="169333"/>
                </a:cubicBezTo>
                <a:cubicBezTo>
                  <a:pt x="302788" y="179015"/>
                  <a:pt x="300216" y="192504"/>
                  <a:pt x="304800" y="203200"/>
                </a:cubicBezTo>
                <a:cubicBezTo>
                  <a:pt x="308808" y="212553"/>
                  <a:pt x="317182" y="219499"/>
                  <a:pt x="321733" y="228600"/>
                </a:cubicBezTo>
                <a:cubicBezTo>
                  <a:pt x="338210" y="261554"/>
                  <a:pt x="322389" y="249886"/>
                  <a:pt x="338667" y="287867"/>
                </a:cubicBezTo>
                <a:cubicBezTo>
                  <a:pt x="342675" y="297220"/>
                  <a:pt x="350552" y="304432"/>
                  <a:pt x="355600" y="313267"/>
                </a:cubicBezTo>
                <a:cubicBezTo>
                  <a:pt x="361862" y="324225"/>
                  <a:pt x="367561" y="335532"/>
                  <a:pt x="372533" y="347133"/>
                </a:cubicBezTo>
                <a:cubicBezTo>
                  <a:pt x="381233" y="367433"/>
                  <a:pt x="383329" y="384918"/>
                  <a:pt x="389467" y="406400"/>
                </a:cubicBezTo>
                <a:cubicBezTo>
                  <a:pt x="391919" y="414981"/>
                  <a:pt x="395997" y="423088"/>
                  <a:pt x="397933" y="431800"/>
                </a:cubicBezTo>
                <a:cubicBezTo>
                  <a:pt x="401657" y="448558"/>
                  <a:pt x="402676" y="465842"/>
                  <a:pt x="406400" y="482600"/>
                </a:cubicBezTo>
                <a:cubicBezTo>
                  <a:pt x="412509" y="510090"/>
                  <a:pt x="419855" y="513996"/>
                  <a:pt x="431800" y="541867"/>
                </a:cubicBezTo>
                <a:cubicBezTo>
                  <a:pt x="435316" y="550070"/>
                  <a:pt x="437815" y="558686"/>
                  <a:pt x="440267" y="567267"/>
                </a:cubicBezTo>
                <a:cubicBezTo>
                  <a:pt x="451998" y="608327"/>
                  <a:pt x="446729" y="598093"/>
                  <a:pt x="457200" y="643467"/>
                </a:cubicBezTo>
                <a:cubicBezTo>
                  <a:pt x="462433" y="666144"/>
                  <a:pt x="463725" y="690385"/>
                  <a:pt x="474133" y="711200"/>
                </a:cubicBezTo>
                <a:cubicBezTo>
                  <a:pt x="479778" y="722489"/>
                  <a:pt x="484805" y="734108"/>
                  <a:pt x="491067" y="745067"/>
                </a:cubicBezTo>
                <a:cubicBezTo>
                  <a:pt x="496116" y="753902"/>
                  <a:pt x="503449" y="761366"/>
                  <a:pt x="508000" y="770467"/>
                </a:cubicBezTo>
                <a:cubicBezTo>
                  <a:pt x="511991" y="778449"/>
                  <a:pt x="513645" y="787400"/>
                  <a:pt x="516467" y="795867"/>
                </a:cubicBezTo>
                <a:cubicBezTo>
                  <a:pt x="519289" y="821267"/>
                  <a:pt x="519186" y="847165"/>
                  <a:pt x="524933" y="872067"/>
                </a:cubicBezTo>
                <a:cubicBezTo>
                  <a:pt x="527771" y="884365"/>
                  <a:pt x="541027" y="893340"/>
                  <a:pt x="541867" y="905933"/>
                </a:cubicBezTo>
                <a:cubicBezTo>
                  <a:pt x="544798" y="949897"/>
                  <a:pt x="533651" y="997814"/>
                  <a:pt x="524933" y="1041400"/>
                </a:cubicBezTo>
                <a:cubicBezTo>
                  <a:pt x="516466" y="1030111"/>
                  <a:pt x="510080" y="1016908"/>
                  <a:pt x="499533" y="1007533"/>
                </a:cubicBezTo>
                <a:cubicBezTo>
                  <a:pt x="464599" y="976481"/>
                  <a:pt x="457825" y="976698"/>
                  <a:pt x="423333" y="965200"/>
                </a:cubicBezTo>
                <a:cubicBezTo>
                  <a:pt x="426155" y="973667"/>
                  <a:pt x="426225" y="983631"/>
                  <a:pt x="431800" y="990600"/>
                </a:cubicBezTo>
                <a:cubicBezTo>
                  <a:pt x="438157" y="998546"/>
                  <a:pt x="449383" y="1001019"/>
                  <a:pt x="457200" y="1007533"/>
                </a:cubicBezTo>
                <a:cubicBezTo>
                  <a:pt x="499482" y="1042768"/>
                  <a:pt x="463362" y="1026520"/>
                  <a:pt x="508000" y="1041400"/>
                </a:cubicBezTo>
                <a:cubicBezTo>
                  <a:pt x="510081" y="1043481"/>
                  <a:pt x="549370" y="1086091"/>
                  <a:pt x="558800" y="1083733"/>
                </a:cubicBezTo>
                <a:cubicBezTo>
                  <a:pt x="567458" y="1081568"/>
                  <a:pt x="563276" y="1066315"/>
                  <a:pt x="567267" y="1058333"/>
                </a:cubicBezTo>
                <a:cubicBezTo>
                  <a:pt x="581378" y="1030110"/>
                  <a:pt x="584199" y="1032933"/>
                  <a:pt x="609600" y="1016000"/>
                </a:cubicBezTo>
                <a:cubicBezTo>
                  <a:pt x="615244" y="1007533"/>
                  <a:pt x="621982" y="999701"/>
                  <a:pt x="626533" y="990600"/>
                </a:cubicBezTo>
                <a:cubicBezTo>
                  <a:pt x="630524" y="982618"/>
                  <a:pt x="642982" y="969191"/>
                  <a:pt x="635000" y="965200"/>
                </a:cubicBezTo>
                <a:cubicBezTo>
                  <a:pt x="625899" y="960649"/>
                  <a:pt x="618067" y="976489"/>
                  <a:pt x="609600" y="982133"/>
                </a:cubicBezTo>
                <a:cubicBezTo>
                  <a:pt x="591979" y="1052616"/>
                  <a:pt x="613435" y="982931"/>
                  <a:pt x="584200" y="1041400"/>
                </a:cubicBezTo>
                <a:cubicBezTo>
                  <a:pt x="580209" y="1049382"/>
                  <a:pt x="581308" y="1059831"/>
                  <a:pt x="575733" y="1066800"/>
                </a:cubicBezTo>
                <a:cubicBezTo>
                  <a:pt x="569376" y="1074746"/>
                  <a:pt x="558800" y="1078089"/>
                  <a:pt x="550333" y="1083733"/>
                </a:cubicBezTo>
                <a:cubicBezTo>
                  <a:pt x="544689" y="1075266"/>
                  <a:pt x="541217" y="1064847"/>
                  <a:pt x="533400" y="1058333"/>
                </a:cubicBezTo>
                <a:cubicBezTo>
                  <a:pt x="511262" y="1039885"/>
                  <a:pt x="483861" y="1038265"/>
                  <a:pt x="457200" y="1032933"/>
                </a:cubicBezTo>
                <a:cubicBezTo>
                  <a:pt x="448733" y="1024466"/>
                  <a:pt x="441763" y="1014175"/>
                  <a:pt x="431800" y="1007533"/>
                </a:cubicBezTo>
                <a:cubicBezTo>
                  <a:pt x="424374" y="1002583"/>
                  <a:pt x="410391" y="991085"/>
                  <a:pt x="406400" y="999067"/>
                </a:cubicBezTo>
                <a:cubicBezTo>
                  <a:pt x="401849" y="1008168"/>
                  <a:pt x="416976" y="1016521"/>
                  <a:pt x="423333" y="1024467"/>
                </a:cubicBezTo>
                <a:cubicBezTo>
                  <a:pt x="428320" y="1030700"/>
                  <a:pt x="435280" y="1035167"/>
                  <a:pt x="440267" y="1041400"/>
                </a:cubicBezTo>
                <a:cubicBezTo>
                  <a:pt x="446624" y="1049346"/>
                  <a:pt x="449254" y="1060443"/>
                  <a:pt x="457200" y="1066800"/>
                </a:cubicBezTo>
                <a:cubicBezTo>
                  <a:pt x="464169" y="1072375"/>
                  <a:pt x="474133" y="1072445"/>
                  <a:pt x="482600" y="1075267"/>
                </a:cubicBezTo>
                <a:cubicBezTo>
                  <a:pt x="493889" y="1072445"/>
                  <a:pt x="507381" y="1074069"/>
                  <a:pt x="516467" y="1066800"/>
                </a:cubicBezTo>
                <a:cubicBezTo>
                  <a:pt x="523436" y="1061225"/>
                  <a:pt x="519220" y="1048256"/>
                  <a:pt x="524933" y="1041400"/>
                </a:cubicBezTo>
                <a:cubicBezTo>
                  <a:pt x="533967" y="1030559"/>
                  <a:pt x="546548" y="1023001"/>
                  <a:pt x="558800" y="1016000"/>
                </a:cubicBezTo>
                <a:cubicBezTo>
                  <a:pt x="572821" y="1007988"/>
                  <a:pt x="615809" y="1001212"/>
                  <a:pt x="626533" y="999067"/>
                </a:cubicBezTo>
                <a:cubicBezTo>
                  <a:pt x="634032" y="954075"/>
                  <a:pt x="644915" y="919489"/>
                  <a:pt x="618067" y="982133"/>
                </a:cubicBezTo>
                <a:cubicBezTo>
                  <a:pt x="601580" y="1020601"/>
                  <a:pt x="620826" y="996307"/>
                  <a:pt x="592667" y="1024467"/>
                </a:cubicBezTo>
                <a:cubicBezTo>
                  <a:pt x="589845" y="1032934"/>
                  <a:pt x="590511" y="1043556"/>
                  <a:pt x="584200" y="1049867"/>
                </a:cubicBezTo>
                <a:cubicBezTo>
                  <a:pt x="577889" y="1056178"/>
                  <a:pt x="566453" y="1053741"/>
                  <a:pt x="558800" y="1058333"/>
                </a:cubicBezTo>
                <a:cubicBezTo>
                  <a:pt x="500691" y="1093199"/>
                  <a:pt x="588420" y="1059750"/>
                  <a:pt x="516467" y="1083733"/>
                </a:cubicBezTo>
                <a:cubicBezTo>
                  <a:pt x="513645" y="1092200"/>
                  <a:pt x="508000" y="1118058"/>
                  <a:pt x="508000" y="1109133"/>
                </a:cubicBezTo>
                <a:cubicBezTo>
                  <a:pt x="508000" y="1091966"/>
                  <a:pt x="514039" y="1075327"/>
                  <a:pt x="516467" y="1058333"/>
                </a:cubicBezTo>
                <a:cubicBezTo>
                  <a:pt x="519685" y="1035808"/>
                  <a:pt x="522111" y="1013178"/>
                  <a:pt x="524933" y="990600"/>
                </a:cubicBezTo>
                <a:cubicBezTo>
                  <a:pt x="522111" y="936978"/>
                  <a:pt x="521119" y="883228"/>
                  <a:pt x="516467" y="829733"/>
                </a:cubicBezTo>
                <a:cubicBezTo>
                  <a:pt x="515459" y="818141"/>
                  <a:pt x="509285" y="807432"/>
                  <a:pt x="508000" y="795867"/>
                </a:cubicBezTo>
                <a:cubicBezTo>
                  <a:pt x="492680" y="657991"/>
                  <a:pt x="523080" y="712654"/>
                  <a:pt x="482600" y="651933"/>
                </a:cubicBezTo>
                <a:lnTo>
                  <a:pt x="465667" y="584200"/>
                </a:lnTo>
                <a:cubicBezTo>
                  <a:pt x="462845" y="572911"/>
                  <a:pt x="463655" y="560015"/>
                  <a:pt x="457200" y="550333"/>
                </a:cubicBezTo>
                <a:cubicBezTo>
                  <a:pt x="451556" y="541866"/>
                  <a:pt x="444400" y="534232"/>
                  <a:pt x="440267" y="524933"/>
                </a:cubicBezTo>
                <a:cubicBezTo>
                  <a:pt x="433018" y="508622"/>
                  <a:pt x="423333" y="474133"/>
                  <a:pt x="423333" y="474133"/>
                </a:cubicBezTo>
                <a:cubicBezTo>
                  <a:pt x="420406" y="456567"/>
                  <a:pt x="413980" y="409680"/>
                  <a:pt x="406400" y="389467"/>
                </a:cubicBezTo>
                <a:cubicBezTo>
                  <a:pt x="401968" y="377649"/>
                  <a:pt x="396468" y="366102"/>
                  <a:pt x="389467" y="355600"/>
                </a:cubicBezTo>
                <a:cubicBezTo>
                  <a:pt x="385039" y="348958"/>
                  <a:pt x="378178" y="344311"/>
                  <a:pt x="372533" y="338667"/>
                </a:cubicBezTo>
                <a:cubicBezTo>
                  <a:pt x="349164" y="268559"/>
                  <a:pt x="365501" y="302720"/>
                  <a:pt x="321733" y="237067"/>
                </a:cubicBezTo>
                <a:cubicBezTo>
                  <a:pt x="316089" y="228600"/>
                  <a:pt x="311995" y="218862"/>
                  <a:pt x="304800" y="211667"/>
                </a:cubicBezTo>
                <a:cubicBezTo>
                  <a:pt x="293511" y="200378"/>
                  <a:pt x="283705" y="187379"/>
                  <a:pt x="270933" y="177800"/>
                </a:cubicBezTo>
                <a:cubicBezTo>
                  <a:pt x="254473" y="165455"/>
                  <a:pt x="233586" y="152283"/>
                  <a:pt x="220133" y="135467"/>
                </a:cubicBezTo>
                <a:cubicBezTo>
                  <a:pt x="213776" y="127521"/>
                  <a:pt x="210395" y="117262"/>
                  <a:pt x="203200" y="110067"/>
                </a:cubicBezTo>
                <a:cubicBezTo>
                  <a:pt x="196005" y="102872"/>
                  <a:pt x="185617" y="99647"/>
                  <a:pt x="177800" y="93133"/>
                </a:cubicBezTo>
                <a:cubicBezTo>
                  <a:pt x="156260" y="75183"/>
                  <a:pt x="152968" y="61929"/>
                  <a:pt x="127000" y="50800"/>
                </a:cubicBezTo>
                <a:cubicBezTo>
                  <a:pt x="116304" y="46216"/>
                  <a:pt x="104422" y="45155"/>
                  <a:pt x="93133" y="42333"/>
                </a:cubicBezTo>
                <a:cubicBezTo>
                  <a:pt x="76200" y="31044"/>
                  <a:pt x="27942" y="-5923"/>
                  <a:pt x="42333" y="8467"/>
                </a:cubicBezTo>
                <a:cubicBezTo>
                  <a:pt x="47978" y="14111"/>
                  <a:pt x="52336" y="21440"/>
                  <a:pt x="59267" y="25400"/>
                </a:cubicBezTo>
                <a:cubicBezTo>
                  <a:pt x="72463" y="32940"/>
                  <a:pt x="88315" y="34952"/>
                  <a:pt x="101600" y="42333"/>
                </a:cubicBezTo>
                <a:cubicBezTo>
                  <a:pt x="113935" y="49186"/>
                  <a:pt x="124627" y="58699"/>
                  <a:pt x="135467" y="67733"/>
                </a:cubicBezTo>
                <a:cubicBezTo>
                  <a:pt x="141599" y="72843"/>
                  <a:pt x="145555" y="80560"/>
                  <a:pt x="152400" y="84667"/>
                </a:cubicBezTo>
                <a:cubicBezTo>
                  <a:pt x="160053" y="89259"/>
                  <a:pt x="169333" y="90311"/>
                  <a:pt x="177800" y="93133"/>
                </a:cubicBezTo>
                <a:cubicBezTo>
                  <a:pt x="186267" y="98778"/>
                  <a:pt x="196005" y="102872"/>
                  <a:pt x="203200" y="110067"/>
                </a:cubicBezTo>
                <a:cubicBezTo>
                  <a:pt x="210395" y="117262"/>
                  <a:pt x="212187" y="129110"/>
                  <a:pt x="220133" y="135467"/>
                </a:cubicBezTo>
                <a:cubicBezTo>
                  <a:pt x="227102" y="141042"/>
                  <a:pt x="237066" y="141111"/>
                  <a:pt x="245533" y="143933"/>
                </a:cubicBezTo>
                <a:cubicBezTo>
                  <a:pt x="251178" y="152400"/>
                  <a:pt x="256110" y="161387"/>
                  <a:pt x="262467" y="169333"/>
                </a:cubicBezTo>
                <a:cubicBezTo>
                  <a:pt x="267454" y="175566"/>
                  <a:pt x="275830" y="179127"/>
                  <a:pt x="279400" y="186267"/>
                </a:cubicBezTo>
                <a:cubicBezTo>
                  <a:pt x="306736" y="240939"/>
                  <a:pt x="263843" y="204116"/>
                  <a:pt x="313267" y="237067"/>
                </a:cubicBezTo>
                <a:cubicBezTo>
                  <a:pt x="316089" y="245534"/>
                  <a:pt x="317141" y="254814"/>
                  <a:pt x="321733" y="262467"/>
                </a:cubicBezTo>
                <a:cubicBezTo>
                  <a:pt x="325840" y="269312"/>
                  <a:pt x="335097" y="272260"/>
                  <a:pt x="338667" y="279400"/>
                </a:cubicBezTo>
                <a:cubicBezTo>
                  <a:pt x="343871" y="289808"/>
                  <a:pt x="343047" y="302372"/>
                  <a:pt x="347133" y="313267"/>
                </a:cubicBezTo>
                <a:cubicBezTo>
                  <a:pt x="351565" y="325085"/>
                  <a:pt x="358422" y="335844"/>
                  <a:pt x="364067" y="347133"/>
                </a:cubicBezTo>
                <a:cubicBezTo>
                  <a:pt x="376863" y="398323"/>
                  <a:pt x="368851" y="369951"/>
                  <a:pt x="389467" y="431800"/>
                </a:cubicBezTo>
                <a:lnTo>
                  <a:pt x="397933" y="457200"/>
                </a:lnTo>
                <a:cubicBezTo>
                  <a:pt x="401054" y="479044"/>
                  <a:pt x="403044" y="518222"/>
                  <a:pt x="414867" y="541867"/>
                </a:cubicBezTo>
                <a:cubicBezTo>
                  <a:pt x="419418" y="550968"/>
                  <a:pt x="426156" y="558800"/>
                  <a:pt x="431800" y="567267"/>
                </a:cubicBezTo>
                <a:cubicBezTo>
                  <a:pt x="458273" y="673152"/>
                  <a:pt x="424438" y="541498"/>
                  <a:pt x="448733" y="626533"/>
                </a:cubicBezTo>
                <a:cubicBezTo>
                  <a:pt x="451930" y="637722"/>
                  <a:pt x="454378" y="649111"/>
                  <a:pt x="457200" y="660400"/>
                </a:cubicBezTo>
                <a:cubicBezTo>
                  <a:pt x="460022" y="694267"/>
                  <a:pt x="460080" y="728478"/>
                  <a:pt x="465667" y="762000"/>
                </a:cubicBezTo>
                <a:cubicBezTo>
                  <a:pt x="468601" y="779606"/>
                  <a:pt x="482600" y="812800"/>
                  <a:pt x="482600" y="812800"/>
                </a:cubicBezTo>
                <a:cubicBezTo>
                  <a:pt x="485422" y="852311"/>
                  <a:pt x="486439" y="891993"/>
                  <a:pt x="491067" y="931333"/>
                </a:cubicBezTo>
                <a:cubicBezTo>
                  <a:pt x="492110" y="940196"/>
                  <a:pt x="497185" y="948123"/>
                  <a:pt x="499533" y="956733"/>
                </a:cubicBezTo>
                <a:cubicBezTo>
                  <a:pt x="528180" y="1061772"/>
                  <a:pt x="505446" y="991403"/>
                  <a:pt x="524933" y="1049867"/>
                </a:cubicBezTo>
                <a:cubicBezTo>
                  <a:pt x="527755" y="1080911"/>
                  <a:pt x="549438" y="1116270"/>
                  <a:pt x="533400" y="1143000"/>
                </a:cubicBezTo>
                <a:cubicBezTo>
                  <a:pt x="522929" y="1160451"/>
                  <a:pt x="499533" y="1092200"/>
                  <a:pt x="499533" y="1092200"/>
                </a:cubicBezTo>
                <a:cubicBezTo>
                  <a:pt x="491688" y="1068662"/>
                  <a:pt x="481740" y="1046244"/>
                  <a:pt x="508000" y="1092200"/>
                </a:cubicBezTo>
                <a:cubicBezTo>
                  <a:pt x="550960" y="1167381"/>
                  <a:pt x="500617" y="1089594"/>
                  <a:pt x="541867" y="1151467"/>
                </a:cubicBezTo>
                <a:cubicBezTo>
                  <a:pt x="547511" y="1145822"/>
                  <a:pt x="554693" y="1141378"/>
                  <a:pt x="558800" y="1134533"/>
                </a:cubicBezTo>
                <a:cubicBezTo>
                  <a:pt x="566811" y="1121181"/>
                  <a:pt x="573590" y="1076446"/>
                  <a:pt x="575733" y="1066800"/>
                </a:cubicBezTo>
                <a:cubicBezTo>
                  <a:pt x="578257" y="1055441"/>
                  <a:pt x="579616" y="1043629"/>
                  <a:pt x="584200" y="1032933"/>
                </a:cubicBezTo>
                <a:cubicBezTo>
                  <a:pt x="588208" y="1023580"/>
                  <a:pt x="601133" y="1007533"/>
                  <a:pt x="601133" y="1007533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txBody>
          <a:bodyPr lIns="91190" tIns="45690" rIns="91190" bIns="45690" rtlCol="0" anchor="ctr"/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46" name="TextBox 15" descr=" 112">
            <a:extLst>
              <a:ext uri="{FF2B5EF4-FFF2-40B4-BE49-F238E27FC236}">
                <a16:creationId xmlns:a16="http://schemas.microsoft.com/office/drawing/2014/main" id="{325664B5-4E47-4F1B-A18C-7080FF9FEB8D}"/>
              </a:ext>
            </a:extLst>
          </p:cNvPr>
          <p:cNvSpPr txBox="1"/>
          <p:nvPr/>
        </p:nvSpPr>
        <p:spPr>
          <a:xfrm rot="21076520">
            <a:off x="7375339" y="4824044"/>
            <a:ext cx="2951066" cy="769381"/>
          </a:xfrm>
          <a:prstGeom prst="rect">
            <a:avLst/>
          </a:prstGeom>
          <a:noFill/>
        </p:spPr>
        <p:txBody>
          <a:bodyPr wrap="square" lIns="91190" tIns="45690" rIns="91190" bIns="45690" rtlCol="0">
            <a:spAutoFit/>
          </a:bodyPr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r>
              <a:rPr lang="en-US" sz="2200" dirty="0">
                <a:solidFill>
                  <a:srgbClr val="FF0000"/>
                </a:solidFill>
                <a:latin typeface="Segoe Print" panose="02000600000000000000" pitchFamily="2" charset="0"/>
              </a:rPr>
              <a:t>Autoethnography research begins</a:t>
            </a:r>
          </a:p>
        </p:txBody>
      </p:sp>
      <p:sp>
        <p:nvSpPr>
          <p:cNvPr id="127" name="TextBox 126" descr=" 127">
            <a:extLst>
              <a:ext uri="{FF2B5EF4-FFF2-40B4-BE49-F238E27FC236}">
                <a16:creationId xmlns:a16="http://schemas.microsoft.com/office/drawing/2014/main" id="{276B13B2-58DF-496A-8228-BE491784C698}"/>
              </a:ext>
            </a:extLst>
          </p:cNvPr>
          <p:cNvSpPr txBox="1"/>
          <p:nvPr/>
        </p:nvSpPr>
        <p:spPr>
          <a:xfrm>
            <a:off x="8135590" y="2409470"/>
            <a:ext cx="753071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ECB7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PhD 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at UW</a:t>
            </a:r>
          </a:p>
        </p:txBody>
      </p:sp>
      <p:grpSp>
        <p:nvGrpSpPr>
          <p:cNvPr id="33" name="Group 32" descr=" 95">
            <a:extLst>
              <a:ext uri="{FF2B5EF4-FFF2-40B4-BE49-F238E27FC236}">
                <a16:creationId xmlns:a16="http://schemas.microsoft.com/office/drawing/2014/main" id="{225B333D-EDDE-45D5-ADC6-7AAECC91914B}"/>
              </a:ext>
            </a:extLst>
          </p:cNvPr>
          <p:cNvGrpSpPr/>
          <p:nvPr/>
        </p:nvGrpSpPr>
        <p:grpSpPr>
          <a:xfrm>
            <a:off x="8922125" y="3728409"/>
            <a:ext cx="830546" cy="513838"/>
            <a:chOff x="3111289" y="1981689"/>
            <a:chExt cx="830546" cy="513838"/>
          </a:xfrm>
          <a:solidFill>
            <a:schemeClr val="tx1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6011204-E589-4465-95F7-86C6FE5319C0}"/>
                </a:ext>
              </a:extLst>
            </p:cNvPr>
            <p:cNvSpPr/>
            <p:nvPr/>
          </p:nvSpPr>
          <p:spPr>
            <a:xfrm>
              <a:off x="3441883" y="1981689"/>
              <a:ext cx="137159" cy="13716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E10C305-0D12-474D-88E5-0EB7A6B2C093}"/>
                </a:ext>
              </a:extLst>
            </p:cNvPr>
            <p:cNvSpPr txBox="1"/>
            <p:nvPr/>
          </p:nvSpPr>
          <p:spPr>
            <a:xfrm>
              <a:off x="3111289" y="2126195"/>
              <a:ext cx="83054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FF0000"/>
                  </a:solidFill>
                </a:rPr>
                <a:t>Jun ‘18</a:t>
              </a:r>
            </a:p>
          </p:txBody>
        </p:sp>
      </p:grpSp>
      <p:sp>
        <p:nvSpPr>
          <p:cNvPr id="37" name="TextBox 36" descr=" 37">
            <a:extLst>
              <a:ext uri="{FF2B5EF4-FFF2-40B4-BE49-F238E27FC236}">
                <a16:creationId xmlns:a16="http://schemas.microsoft.com/office/drawing/2014/main" id="{7726046C-7BA1-4332-881B-3B88B78BA636}"/>
              </a:ext>
            </a:extLst>
          </p:cNvPr>
          <p:cNvSpPr txBox="1"/>
          <p:nvPr/>
        </p:nvSpPr>
        <p:spPr>
          <a:xfrm>
            <a:off x="126829" y="127857"/>
            <a:ext cx="6638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407360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 35">
            <a:extLst>
              <a:ext uri="{FF2B5EF4-FFF2-40B4-BE49-F238E27FC236}">
                <a16:creationId xmlns:a16="http://schemas.microsoft.com/office/drawing/2014/main" id="{0AAD0BAB-3358-43F8-B98C-D7E3F9E3B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 35" descr=" 36">
            <a:extLst>
              <a:ext uri="{FF2B5EF4-FFF2-40B4-BE49-F238E27FC236}">
                <a16:creationId xmlns:a16="http://schemas.microsoft.com/office/drawing/2014/main" id="{267A9F23-066E-46BC-B396-BD79E1F71EB4}"/>
              </a:ext>
            </a:extLst>
          </p:cNvPr>
          <p:cNvSpPr/>
          <p:nvPr/>
        </p:nvSpPr>
        <p:spPr>
          <a:xfrm>
            <a:off x="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Arrow Connector 4" descr=" 5">
            <a:extLst>
              <a:ext uri="{FF2B5EF4-FFF2-40B4-BE49-F238E27FC236}">
                <a16:creationId xmlns:a16="http://schemas.microsoft.com/office/drawing/2014/main" id="{0DE2E751-D226-41A0-A92B-31E68502687B}"/>
              </a:ext>
            </a:extLst>
          </p:cNvPr>
          <p:cNvCxnSpPr>
            <a:cxnSpLocks/>
          </p:cNvCxnSpPr>
          <p:nvPr/>
        </p:nvCxnSpPr>
        <p:spPr>
          <a:xfrm>
            <a:off x="289775" y="3802199"/>
            <a:ext cx="11655380" cy="0"/>
          </a:xfrm>
          <a:prstGeom prst="straightConnector1">
            <a:avLst/>
          </a:prstGeom>
          <a:ln w="25400" cap="sq">
            <a:solidFill>
              <a:schemeClr val="bg1">
                <a:lumMod val="8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 descr=" 30">
            <a:extLst>
              <a:ext uri="{FF2B5EF4-FFF2-40B4-BE49-F238E27FC236}">
                <a16:creationId xmlns:a16="http://schemas.microsoft.com/office/drawing/2014/main" id="{14AAC318-3956-4225-83CE-007D5897A2DD}"/>
              </a:ext>
            </a:extLst>
          </p:cNvPr>
          <p:cNvGrpSpPr/>
          <p:nvPr/>
        </p:nvGrpSpPr>
        <p:grpSpPr>
          <a:xfrm>
            <a:off x="10321421" y="3725323"/>
            <a:ext cx="651430" cy="513838"/>
            <a:chOff x="4010303" y="1967996"/>
            <a:chExt cx="651430" cy="513838"/>
          </a:xfrm>
          <a:solidFill>
            <a:schemeClr val="tx1"/>
          </a:solidFill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5FE1CD-2E55-4A5C-85D3-DBDA9A45ED9D}"/>
                </a:ext>
              </a:extLst>
            </p:cNvPr>
            <p:cNvSpPr txBox="1"/>
            <p:nvPr/>
          </p:nvSpPr>
          <p:spPr>
            <a:xfrm>
              <a:off x="4010303" y="2112502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2019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7F0468F-E051-488E-9FDE-384BA89D13C9}"/>
                </a:ext>
              </a:extLst>
            </p:cNvPr>
            <p:cNvSpPr/>
            <p:nvPr/>
          </p:nvSpPr>
          <p:spPr>
            <a:xfrm>
              <a:off x="4267439" y="1967996"/>
              <a:ext cx="137159" cy="13716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39" name="Group 38" descr=" 39">
            <a:extLst>
              <a:ext uri="{FF2B5EF4-FFF2-40B4-BE49-F238E27FC236}">
                <a16:creationId xmlns:a16="http://schemas.microsoft.com/office/drawing/2014/main" id="{8F225FE1-3551-4975-ACD1-3C47C2C0ED87}"/>
              </a:ext>
            </a:extLst>
          </p:cNvPr>
          <p:cNvGrpSpPr/>
          <p:nvPr/>
        </p:nvGrpSpPr>
        <p:grpSpPr>
          <a:xfrm>
            <a:off x="2476163" y="3725323"/>
            <a:ext cx="651430" cy="513838"/>
            <a:chOff x="3176134" y="1981689"/>
            <a:chExt cx="651430" cy="513838"/>
          </a:xfrm>
          <a:solidFill>
            <a:schemeClr val="tx1"/>
          </a:solidFill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A28A087-83DB-4212-9E60-177786069DC7}"/>
                </a:ext>
              </a:extLst>
            </p:cNvPr>
            <p:cNvSpPr txBox="1"/>
            <p:nvPr/>
          </p:nvSpPr>
          <p:spPr>
            <a:xfrm>
              <a:off x="3176134" y="2126195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2016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9AB4E69-68AA-49D8-B4C7-3F6A8D091344}"/>
                </a:ext>
              </a:extLst>
            </p:cNvPr>
            <p:cNvSpPr/>
            <p:nvPr/>
          </p:nvSpPr>
          <p:spPr>
            <a:xfrm>
              <a:off x="3433270" y="1981689"/>
              <a:ext cx="137159" cy="13716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42" name="Group 41" descr=" 42">
            <a:extLst>
              <a:ext uri="{FF2B5EF4-FFF2-40B4-BE49-F238E27FC236}">
                <a16:creationId xmlns:a16="http://schemas.microsoft.com/office/drawing/2014/main" id="{6D9381D2-03EF-4769-BA85-8AC927028824}"/>
              </a:ext>
            </a:extLst>
          </p:cNvPr>
          <p:cNvGrpSpPr/>
          <p:nvPr/>
        </p:nvGrpSpPr>
        <p:grpSpPr>
          <a:xfrm>
            <a:off x="5122696" y="3725323"/>
            <a:ext cx="651430" cy="513838"/>
            <a:chOff x="3183391" y="1981689"/>
            <a:chExt cx="651430" cy="513838"/>
          </a:xfrm>
          <a:solidFill>
            <a:schemeClr val="tx1"/>
          </a:solidFill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A80F7B-2086-4D65-AD6D-E23CA2D89CDA}"/>
                </a:ext>
              </a:extLst>
            </p:cNvPr>
            <p:cNvSpPr txBox="1"/>
            <p:nvPr/>
          </p:nvSpPr>
          <p:spPr>
            <a:xfrm>
              <a:off x="3183391" y="2126195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2017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418EA8F-F6F9-445C-B677-7C08878781A4}"/>
                </a:ext>
              </a:extLst>
            </p:cNvPr>
            <p:cNvSpPr/>
            <p:nvPr/>
          </p:nvSpPr>
          <p:spPr>
            <a:xfrm>
              <a:off x="3440527" y="1981689"/>
              <a:ext cx="137159" cy="13716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cxnSp>
        <p:nvCxnSpPr>
          <p:cNvPr id="45" name="Straight Arrow Connector 44" descr=" 45">
            <a:extLst>
              <a:ext uri="{FF2B5EF4-FFF2-40B4-BE49-F238E27FC236}">
                <a16:creationId xmlns:a16="http://schemas.microsoft.com/office/drawing/2014/main" id="{7C552319-444D-496C-892C-88522EB3A273}"/>
              </a:ext>
            </a:extLst>
          </p:cNvPr>
          <p:cNvCxnSpPr>
            <a:cxnSpLocks/>
          </p:cNvCxnSpPr>
          <p:nvPr/>
        </p:nvCxnSpPr>
        <p:spPr>
          <a:xfrm>
            <a:off x="288499" y="2708169"/>
            <a:ext cx="3821239" cy="0"/>
          </a:xfrm>
          <a:prstGeom prst="straightConnector1">
            <a:avLst/>
          </a:prstGeom>
          <a:ln w="19050" cap="sq">
            <a:solidFill>
              <a:srgbClr val="ECB758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10F49971-2425-42FD-9361-1E764B7EB826}"/>
              </a:ext>
            </a:extLst>
          </p:cNvPr>
          <p:cNvSpPr txBox="1"/>
          <p:nvPr/>
        </p:nvSpPr>
        <p:spPr>
          <a:xfrm>
            <a:off x="1683419" y="2362627"/>
            <a:ext cx="903533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ECB7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Masters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at MIT</a:t>
            </a:r>
          </a:p>
        </p:txBody>
      </p:sp>
      <p:cxnSp>
        <p:nvCxnSpPr>
          <p:cNvPr id="50" name="Straight Arrow Connector 49" descr=" 50">
            <a:extLst>
              <a:ext uri="{FF2B5EF4-FFF2-40B4-BE49-F238E27FC236}">
                <a16:creationId xmlns:a16="http://schemas.microsoft.com/office/drawing/2014/main" id="{6D59B16A-07BD-4375-B05F-59C6ED30155C}"/>
              </a:ext>
            </a:extLst>
          </p:cNvPr>
          <p:cNvCxnSpPr>
            <a:cxnSpLocks/>
          </p:cNvCxnSpPr>
          <p:nvPr/>
        </p:nvCxnSpPr>
        <p:spPr>
          <a:xfrm>
            <a:off x="4117887" y="2708169"/>
            <a:ext cx="3068524" cy="0"/>
          </a:xfrm>
          <a:prstGeom prst="straightConnector1">
            <a:avLst/>
          </a:prstGeom>
          <a:ln w="19050" cap="sq">
            <a:solidFill>
              <a:srgbClr val="ECB758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 descr=" 68">
            <a:extLst>
              <a:ext uri="{FF2B5EF4-FFF2-40B4-BE49-F238E27FC236}">
                <a16:creationId xmlns:a16="http://schemas.microsoft.com/office/drawing/2014/main" id="{5683DB91-351C-4827-B222-094EBE6D908A}"/>
              </a:ext>
            </a:extLst>
          </p:cNvPr>
          <p:cNvGrpSpPr/>
          <p:nvPr/>
        </p:nvGrpSpPr>
        <p:grpSpPr>
          <a:xfrm>
            <a:off x="3664412" y="3725323"/>
            <a:ext cx="906951" cy="513838"/>
            <a:chOff x="3161619" y="1981689"/>
            <a:chExt cx="906951" cy="513838"/>
          </a:xfrm>
          <a:solidFill>
            <a:schemeClr val="tx1"/>
          </a:solidFill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7405AB5-1455-448A-91D9-C4D604198AC4}"/>
                </a:ext>
              </a:extLst>
            </p:cNvPr>
            <p:cNvSpPr txBox="1"/>
            <p:nvPr/>
          </p:nvSpPr>
          <p:spPr>
            <a:xfrm>
              <a:off x="3161619" y="2126195"/>
              <a:ext cx="9069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ECB758"/>
                  </a:solidFill>
                </a:rPr>
                <a:t>Jun ‘16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C48F489-1326-4AAD-901D-77258D19C984}"/>
                </a:ext>
              </a:extLst>
            </p:cNvPr>
            <p:cNvSpPr/>
            <p:nvPr/>
          </p:nvSpPr>
          <p:spPr>
            <a:xfrm>
              <a:off x="3546515" y="1981689"/>
              <a:ext cx="137159" cy="137160"/>
            </a:xfrm>
            <a:prstGeom prst="ellipse">
              <a:avLst/>
            </a:prstGeom>
            <a:grpFill/>
            <a:ln>
              <a:solidFill>
                <a:srgbClr val="ECB7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>
                    <a:lumMod val="95000"/>
                  </a:prstClr>
                </a:solidFill>
              </a:endParaRPr>
            </a:p>
          </p:txBody>
        </p:sp>
      </p:grpSp>
      <p:sp>
        <p:nvSpPr>
          <p:cNvPr id="75" name="TextBox 74" descr=" 75">
            <a:extLst>
              <a:ext uri="{FF2B5EF4-FFF2-40B4-BE49-F238E27FC236}">
                <a16:creationId xmlns:a16="http://schemas.microsoft.com/office/drawing/2014/main" id="{4E1544C1-07B9-4512-9955-B55268AC7762}"/>
              </a:ext>
            </a:extLst>
          </p:cNvPr>
          <p:cNvSpPr txBox="1"/>
          <p:nvPr/>
        </p:nvSpPr>
        <p:spPr>
          <a:xfrm>
            <a:off x="4842681" y="2409470"/>
            <a:ext cx="1563932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ECB7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21-country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backpacking trip</a:t>
            </a:r>
          </a:p>
        </p:txBody>
      </p:sp>
      <p:grpSp>
        <p:nvGrpSpPr>
          <p:cNvPr id="79" name="Group 78" descr=" 79">
            <a:extLst>
              <a:ext uri="{FF2B5EF4-FFF2-40B4-BE49-F238E27FC236}">
                <a16:creationId xmlns:a16="http://schemas.microsoft.com/office/drawing/2014/main" id="{F33759CB-B42A-4803-9EED-577B3AA13383}"/>
              </a:ext>
            </a:extLst>
          </p:cNvPr>
          <p:cNvGrpSpPr/>
          <p:nvPr/>
        </p:nvGrpSpPr>
        <p:grpSpPr>
          <a:xfrm>
            <a:off x="7696659" y="3725323"/>
            <a:ext cx="651430" cy="513838"/>
            <a:chOff x="4003046" y="1967996"/>
            <a:chExt cx="651430" cy="513838"/>
          </a:xfrm>
          <a:solidFill>
            <a:schemeClr val="tx1"/>
          </a:solidFill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62C7240-0638-4C0F-ADC0-1C77C37841E0}"/>
                </a:ext>
              </a:extLst>
            </p:cNvPr>
            <p:cNvSpPr txBox="1"/>
            <p:nvPr/>
          </p:nvSpPr>
          <p:spPr>
            <a:xfrm>
              <a:off x="4003046" y="2112502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2018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976CD1E-7A8C-4075-A719-DE3F89688FB2}"/>
                </a:ext>
              </a:extLst>
            </p:cNvPr>
            <p:cNvSpPr/>
            <p:nvPr/>
          </p:nvSpPr>
          <p:spPr>
            <a:xfrm>
              <a:off x="4260182" y="1967996"/>
              <a:ext cx="137159" cy="13716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cxnSp>
        <p:nvCxnSpPr>
          <p:cNvPr id="83" name="Straight Connector 82" descr=" 83">
            <a:extLst>
              <a:ext uri="{FF2B5EF4-FFF2-40B4-BE49-F238E27FC236}">
                <a16:creationId xmlns:a16="http://schemas.microsoft.com/office/drawing/2014/main" id="{14457E54-3F97-4A4D-9FD7-6C0767B8D1F1}"/>
              </a:ext>
            </a:extLst>
          </p:cNvPr>
          <p:cNvCxnSpPr>
            <a:cxnSpLocks/>
          </p:cNvCxnSpPr>
          <p:nvPr/>
        </p:nvCxnSpPr>
        <p:spPr>
          <a:xfrm>
            <a:off x="4116088" y="2706978"/>
            <a:ext cx="0" cy="1018345"/>
          </a:xfrm>
          <a:prstGeom prst="line">
            <a:avLst/>
          </a:prstGeom>
          <a:ln w="19050">
            <a:solidFill>
              <a:srgbClr val="ECB7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 descr=" 99">
            <a:extLst>
              <a:ext uri="{FF2B5EF4-FFF2-40B4-BE49-F238E27FC236}">
                <a16:creationId xmlns:a16="http://schemas.microsoft.com/office/drawing/2014/main" id="{03A98682-17A6-4C0D-A707-FF10F91379D9}"/>
              </a:ext>
            </a:extLst>
          </p:cNvPr>
          <p:cNvCxnSpPr>
            <a:cxnSpLocks/>
          </p:cNvCxnSpPr>
          <p:nvPr/>
        </p:nvCxnSpPr>
        <p:spPr>
          <a:xfrm>
            <a:off x="7192761" y="2706979"/>
            <a:ext cx="0" cy="1018344"/>
          </a:xfrm>
          <a:prstGeom prst="line">
            <a:avLst/>
          </a:prstGeom>
          <a:ln w="19050">
            <a:solidFill>
              <a:srgbClr val="ECB7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 descr=" 100">
            <a:extLst>
              <a:ext uri="{FF2B5EF4-FFF2-40B4-BE49-F238E27FC236}">
                <a16:creationId xmlns:a16="http://schemas.microsoft.com/office/drawing/2014/main" id="{78413CC1-7C87-4D93-93D0-505254517CE5}"/>
              </a:ext>
            </a:extLst>
          </p:cNvPr>
          <p:cNvCxnSpPr>
            <a:cxnSpLocks/>
          </p:cNvCxnSpPr>
          <p:nvPr/>
        </p:nvCxnSpPr>
        <p:spPr>
          <a:xfrm>
            <a:off x="7192761" y="2708169"/>
            <a:ext cx="4752394" cy="0"/>
          </a:xfrm>
          <a:prstGeom prst="straightConnector1">
            <a:avLst/>
          </a:prstGeom>
          <a:ln w="19050" cap="sq">
            <a:solidFill>
              <a:srgbClr val="ECB758"/>
            </a:solidFill>
            <a:headEnd type="none" w="sm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 descr=" 105">
            <a:extLst>
              <a:ext uri="{FF2B5EF4-FFF2-40B4-BE49-F238E27FC236}">
                <a16:creationId xmlns:a16="http://schemas.microsoft.com/office/drawing/2014/main" id="{042EA388-F096-4DDC-9A43-CC18BFBC495B}"/>
              </a:ext>
            </a:extLst>
          </p:cNvPr>
          <p:cNvGrpSpPr/>
          <p:nvPr/>
        </p:nvGrpSpPr>
        <p:grpSpPr>
          <a:xfrm>
            <a:off x="6793903" y="3725323"/>
            <a:ext cx="830546" cy="513838"/>
            <a:chOff x="3111289" y="1981689"/>
            <a:chExt cx="830546" cy="513838"/>
          </a:xfrm>
          <a:solidFill>
            <a:schemeClr val="tx1"/>
          </a:solidFill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63A8794-A821-4311-A496-CFE0322FD08F}"/>
                </a:ext>
              </a:extLst>
            </p:cNvPr>
            <p:cNvSpPr txBox="1"/>
            <p:nvPr/>
          </p:nvSpPr>
          <p:spPr>
            <a:xfrm>
              <a:off x="3111289" y="2126195"/>
              <a:ext cx="83054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ECB758"/>
                  </a:solidFill>
                </a:rPr>
                <a:t>Sep ‘17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6C1134C-2EAA-44DD-8E66-A3D266A450D2}"/>
                </a:ext>
              </a:extLst>
            </p:cNvPr>
            <p:cNvSpPr/>
            <p:nvPr/>
          </p:nvSpPr>
          <p:spPr>
            <a:xfrm>
              <a:off x="3441883" y="1981689"/>
              <a:ext cx="137159" cy="137160"/>
            </a:xfrm>
            <a:prstGeom prst="ellipse">
              <a:avLst/>
            </a:prstGeom>
            <a:grpFill/>
            <a:ln>
              <a:solidFill>
                <a:srgbClr val="ECB7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CB758"/>
                </a:solidFill>
              </a:endParaRPr>
            </a:p>
          </p:txBody>
        </p:sp>
      </p:grpSp>
      <p:sp>
        <p:nvSpPr>
          <p:cNvPr id="47" name="Freeform 5" descr=" 111">
            <a:extLst>
              <a:ext uri="{FF2B5EF4-FFF2-40B4-BE49-F238E27FC236}">
                <a16:creationId xmlns:a16="http://schemas.microsoft.com/office/drawing/2014/main" id="{8E61C9A2-28E9-4D2A-848A-37DA7F92A4B5}"/>
              </a:ext>
            </a:extLst>
          </p:cNvPr>
          <p:cNvSpPr/>
          <p:nvPr/>
        </p:nvSpPr>
        <p:spPr>
          <a:xfrm rot="3360211" flipH="1" flipV="1">
            <a:off x="8622646" y="4215482"/>
            <a:ext cx="481800" cy="486434"/>
          </a:xfrm>
          <a:custGeom>
            <a:avLst/>
            <a:gdLst>
              <a:gd name="connsiteX0" fmla="*/ 0 w 637616"/>
              <a:gd name="connsiteY0" fmla="*/ 0 h 1151467"/>
              <a:gd name="connsiteX1" fmla="*/ 76200 w 637616"/>
              <a:gd name="connsiteY1" fmla="*/ 25400 h 1151467"/>
              <a:gd name="connsiteX2" fmla="*/ 118533 w 637616"/>
              <a:gd name="connsiteY2" fmla="*/ 33867 h 1151467"/>
              <a:gd name="connsiteX3" fmla="*/ 169333 w 637616"/>
              <a:gd name="connsiteY3" fmla="*/ 50800 h 1151467"/>
              <a:gd name="connsiteX4" fmla="*/ 194733 w 637616"/>
              <a:gd name="connsiteY4" fmla="*/ 59267 h 1151467"/>
              <a:gd name="connsiteX5" fmla="*/ 245533 w 637616"/>
              <a:gd name="connsiteY5" fmla="*/ 110067 h 1151467"/>
              <a:gd name="connsiteX6" fmla="*/ 262467 w 637616"/>
              <a:gd name="connsiteY6" fmla="*/ 127000 h 1151467"/>
              <a:gd name="connsiteX7" fmla="*/ 296333 w 637616"/>
              <a:gd name="connsiteY7" fmla="*/ 169333 h 1151467"/>
              <a:gd name="connsiteX8" fmla="*/ 304800 w 637616"/>
              <a:gd name="connsiteY8" fmla="*/ 203200 h 1151467"/>
              <a:gd name="connsiteX9" fmla="*/ 321733 w 637616"/>
              <a:gd name="connsiteY9" fmla="*/ 228600 h 1151467"/>
              <a:gd name="connsiteX10" fmla="*/ 338667 w 637616"/>
              <a:gd name="connsiteY10" fmla="*/ 287867 h 1151467"/>
              <a:gd name="connsiteX11" fmla="*/ 355600 w 637616"/>
              <a:gd name="connsiteY11" fmla="*/ 313267 h 1151467"/>
              <a:gd name="connsiteX12" fmla="*/ 372533 w 637616"/>
              <a:gd name="connsiteY12" fmla="*/ 347133 h 1151467"/>
              <a:gd name="connsiteX13" fmla="*/ 389467 w 637616"/>
              <a:gd name="connsiteY13" fmla="*/ 406400 h 1151467"/>
              <a:gd name="connsiteX14" fmla="*/ 397933 w 637616"/>
              <a:gd name="connsiteY14" fmla="*/ 431800 h 1151467"/>
              <a:gd name="connsiteX15" fmla="*/ 406400 w 637616"/>
              <a:gd name="connsiteY15" fmla="*/ 482600 h 1151467"/>
              <a:gd name="connsiteX16" fmla="*/ 431800 w 637616"/>
              <a:gd name="connsiteY16" fmla="*/ 541867 h 1151467"/>
              <a:gd name="connsiteX17" fmla="*/ 440267 w 637616"/>
              <a:gd name="connsiteY17" fmla="*/ 567267 h 1151467"/>
              <a:gd name="connsiteX18" fmla="*/ 457200 w 637616"/>
              <a:gd name="connsiteY18" fmla="*/ 643467 h 1151467"/>
              <a:gd name="connsiteX19" fmla="*/ 474133 w 637616"/>
              <a:gd name="connsiteY19" fmla="*/ 711200 h 1151467"/>
              <a:gd name="connsiteX20" fmla="*/ 491067 w 637616"/>
              <a:gd name="connsiteY20" fmla="*/ 745067 h 1151467"/>
              <a:gd name="connsiteX21" fmla="*/ 508000 w 637616"/>
              <a:gd name="connsiteY21" fmla="*/ 770467 h 1151467"/>
              <a:gd name="connsiteX22" fmla="*/ 516467 w 637616"/>
              <a:gd name="connsiteY22" fmla="*/ 795867 h 1151467"/>
              <a:gd name="connsiteX23" fmla="*/ 524933 w 637616"/>
              <a:gd name="connsiteY23" fmla="*/ 872067 h 1151467"/>
              <a:gd name="connsiteX24" fmla="*/ 541867 w 637616"/>
              <a:gd name="connsiteY24" fmla="*/ 905933 h 1151467"/>
              <a:gd name="connsiteX25" fmla="*/ 524933 w 637616"/>
              <a:gd name="connsiteY25" fmla="*/ 1041400 h 1151467"/>
              <a:gd name="connsiteX26" fmla="*/ 499533 w 637616"/>
              <a:gd name="connsiteY26" fmla="*/ 1007533 h 1151467"/>
              <a:gd name="connsiteX27" fmla="*/ 423333 w 637616"/>
              <a:gd name="connsiteY27" fmla="*/ 965200 h 1151467"/>
              <a:gd name="connsiteX28" fmla="*/ 431800 w 637616"/>
              <a:gd name="connsiteY28" fmla="*/ 990600 h 1151467"/>
              <a:gd name="connsiteX29" fmla="*/ 457200 w 637616"/>
              <a:gd name="connsiteY29" fmla="*/ 1007533 h 1151467"/>
              <a:gd name="connsiteX30" fmla="*/ 508000 w 637616"/>
              <a:gd name="connsiteY30" fmla="*/ 1041400 h 1151467"/>
              <a:gd name="connsiteX31" fmla="*/ 558800 w 637616"/>
              <a:gd name="connsiteY31" fmla="*/ 1083733 h 1151467"/>
              <a:gd name="connsiteX32" fmla="*/ 567267 w 637616"/>
              <a:gd name="connsiteY32" fmla="*/ 1058333 h 1151467"/>
              <a:gd name="connsiteX33" fmla="*/ 609600 w 637616"/>
              <a:gd name="connsiteY33" fmla="*/ 1016000 h 1151467"/>
              <a:gd name="connsiteX34" fmla="*/ 626533 w 637616"/>
              <a:gd name="connsiteY34" fmla="*/ 990600 h 1151467"/>
              <a:gd name="connsiteX35" fmla="*/ 635000 w 637616"/>
              <a:gd name="connsiteY35" fmla="*/ 965200 h 1151467"/>
              <a:gd name="connsiteX36" fmla="*/ 609600 w 637616"/>
              <a:gd name="connsiteY36" fmla="*/ 982133 h 1151467"/>
              <a:gd name="connsiteX37" fmla="*/ 584200 w 637616"/>
              <a:gd name="connsiteY37" fmla="*/ 1041400 h 1151467"/>
              <a:gd name="connsiteX38" fmla="*/ 575733 w 637616"/>
              <a:gd name="connsiteY38" fmla="*/ 1066800 h 1151467"/>
              <a:gd name="connsiteX39" fmla="*/ 550333 w 637616"/>
              <a:gd name="connsiteY39" fmla="*/ 1083733 h 1151467"/>
              <a:gd name="connsiteX40" fmla="*/ 533400 w 637616"/>
              <a:gd name="connsiteY40" fmla="*/ 1058333 h 1151467"/>
              <a:gd name="connsiteX41" fmla="*/ 457200 w 637616"/>
              <a:gd name="connsiteY41" fmla="*/ 1032933 h 1151467"/>
              <a:gd name="connsiteX42" fmla="*/ 431800 w 637616"/>
              <a:gd name="connsiteY42" fmla="*/ 1007533 h 1151467"/>
              <a:gd name="connsiteX43" fmla="*/ 406400 w 637616"/>
              <a:gd name="connsiteY43" fmla="*/ 999067 h 1151467"/>
              <a:gd name="connsiteX44" fmla="*/ 423333 w 637616"/>
              <a:gd name="connsiteY44" fmla="*/ 1024467 h 1151467"/>
              <a:gd name="connsiteX45" fmla="*/ 440267 w 637616"/>
              <a:gd name="connsiteY45" fmla="*/ 1041400 h 1151467"/>
              <a:gd name="connsiteX46" fmla="*/ 457200 w 637616"/>
              <a:gd name="connsiteY46" fmla="*/ 1066800 h 1151467"/>
              <a:gd name="connsiteX47" fmla="*/ 482600 w 637616"/>
              <a:gd name="connsiteY47" fmla="*/ 1075267 h 1151467"/>
              <a:gd name="connsiteX48" fmla="*/ 516467 w 637616"/>
              <a:gd name="connsiteY48" fmla="*/ 1066800 h 1151467"/>
              <a:gd name="connsiteX49" fmla="*/ 524933 w 637616"/>
              <a:gd name="connsiteY49" fmla="*/ 1041400 h 1151467"/>
              <a:gd name="connsiteX50" fmla="*/ 558800 w 637616"/>
              <a:gd name="connsiteY50" fmla="*/ 1016000 h 1151467"/>
              <a:gd name="connsiteX51" fmla="*/ 626533 w 637616"/>
              <a:gd name="connsiteY51" fmla="*/ 999067 h 1151467"/>
              <a:gd name="connsiteX52" fmla="*/ 618067 w 637616"/>
              <a:gd name="connsiteY52" fmla="*/ 982133 h 1151467"/>
              <a:gd name="connsiteX53" fmla="*/ 592667 w 637616"/>
              <a:gd name="connsiteY53" fmla="*/ 1024467 h 1151467"/>
              <a:gd name="connsiteX54" fmla="*/ 584200 w 637616"/>
              <a:gd name="connsiteY54" fmla="*/ 1049867 h 1151467"/>
              <a:gd name="connsiteX55" fmla="*/ 558800 w 637616"/>
              <a:gd name="connsiteY55" fmla="*/ 1058333 h 1151467"/>
              <a:gd name="connsiteX56" fmla="*/ 516467 w 637616"/>
              <a:gd name="connsiteY56" fmla="*/ 1083733 h 1151467"/>
              <a:gd name="connsiteX57" fmla="*/ 508000 w 637616"/>
              <a:gd name="connsiteY57" fmla="*/ 1109133 h 1151467"/>
              <a:gd name="connsiteX58" fmla="*/ 516467 w 637616"/>
              <a:gd name="connsiteY58" fmla="*/ 1058333 h 1151467"/>
              <a:gd name="connsiteX59" fmla="*/ 524933 w 637616"/>
              <a:gd name="connsiteY59" fmla="*/ 990600 h 1151467"/>
              <a:gd name="connsiteX60" fmla="*/ 516467 w 637616"/>
              <a:gd name="connsiteY60" fmla="*/ 829733 h 1151467"/>
              <a:gd name="connsiteX61" fmla="*/ 508000 w 637616"/>
              <a:gd name="connsiteY61" fmla="*/ 795867 h 1151467"/>
              <a:gd name="connsiteX62" fmla="*/ 482600 w 637616"/>
              <a:gd name="connsiteY62" fmla="*/ 651933 h 1151467"/>
              <a:gd name="connsiteX63" fmla="*/ 465667 w 637616"/>
              <a:gd name="connsiteY63" fmla="*/ 584200 h 1151467"/>
              <a:gd name="connsiteX64" fmla="*/ 457200 w 637616"/>
              <a:gd name="connsiteY64" fmla="*/ 550333 h 1151467"/>
              <a:gd name="connsiteX65" fmla="*/ 440267 w 637616"/>
              <a:gd name="connsiteY65" fmla="*/ 524933 h 1151467"/>
              <a:gd name="connsiteX66" fmla="*/ 423333 w 637616"/>
              <a:gd name="connsiteY66" fmla="*/ 474133 h 1151467"/>
              <a:gd name="connsiteX67" fmla="*/ 406400 w 637616"/>
              <a:gd name="connsiteY67" fmla="*/ 389467 h 1151467"/>
              <a:gd name="connsiteX68" fmla="*/ 389467 w 637616"/>
              <a:gd name="connsiteY68" fmla="*/ 355600 h 1151467"/>
              <a:gd name="connsiteX69" fmla="*/ 372533 w 637616"/>
              <a:gd name="connsiteY69" fmla="*/ 338667 h 1151467"/>
              <a:gd name="connsiteX70" fmla="*/ 321733 w 637616"/>
              <a:gd name="connsiteY70" fmla="*/ 237067 h 1151467"/>
              <a:gd name="connsiteX71" fmla="*/ 304800 w 637616"/>
              <a:gd name="connsiteY71" fmla="*/ 211667 h 1151467"/>
              <a:gd name="connsiteX72" fmla="*/ 270933 w 637616"/>
              <a:gd name="connsiteY72" fmla="*/ 177800 h 1151467"/>
              <a:gd name="connsiteX73" fmla="*/ 220133 w 637616"/>
              <a:gd name="connsiteY73" fmla="*/ 135467 h 1151467"/>
              <a:gd name="connsiteX74" fmla="*/ 203200 w 637616"/>
              <a:gd name="connsiteY74" fmla="*/ 110067 h 1151467"/>
              <a:gd name="connsiteX75" fmla="*/ 177800 w 637616"/>
              <a:gd name="connsiteY75" fmla="*/ 93133 h 1151467"/>
              <a:gd name="connsiteX76" fmla="*/ 127000 w 637616"/>
              <a:gd name="connsiteY76" fmla="*/ 50800 h 1151467"/>
              <a:gd name="connsiteX77" fmla="*/ 93133 w 637616"/>
              <a:gd name="connsiteY77" fmla="*/ 42333 h 1151467"/>
              <a:gd name="connsiteX78" fmla="*/ 42333 w 637616"/>
              <a:gd name="connsiteY78" fmla="*/ 8467 h 1151467"/>
              <a:gd name="connsiteX79" fmla="*/ 59267 w 637616"/>
              <a:gd name="connsiteY79" fmla="*/ 25400 h 1151467"/>
              <a:gd name="connsiteX80" fmla="*/ 101600 w 637616"/>
              <a:gd name="connsiteY80" fmla="*/ 42333 h 1151467"/>
              <a:gd name="connsiteX81" fmla="*/ 135467 w 637616"/>
              <a:gd name="connsiteY81" fmla="*/ 67733 h 1151467"/>
              <a:gd name="connsiteX82" fmla="*/ 152400 w 637616"/>
              <a:gd name="connsiteY82" fmla="*/ 84667 h 1151467"/>
              <a:gd name="connsiteX83" fmla="*/ 177800 w 637616"/>
              <a:gd name="connsiteY83" fmla="*/ 93133 h 1151467"/>
              <a:gd name="connsiteX84" fmla="*/ 203200 w 637616"/>
              <a:gd name="connsiteY84" fmla="*/ 110067 h 1151467"/>
              <a:gd name="connsiteX85" fmla="*/ 220133 w 637616"/>
              <a:gd name="connsiteY85" fmla="*/ 135467 h 1151467"/>
              <a:gd name="connsiteX86" fmla="*/ 245533 w 637616"/>
              <a:gd name="connsiteY86" fmla="*/ 143933 h 1151467"/>
              <a:gd name="connsiteX87" fmla="*/ 262467 w 637616"/>
              <a:gd name="connsiteY87" fmla="*/ 169333 h 1151467"/>
              <a:gd name="connsiteX88" fmla="*/ 279400 w 637616"/>
              <a:gd name="connsiteY88" fmla="*/ 186267 h 1151467"/>
              <a:gd name="connsiteX89" fmla="*/ 313267 w 637616"/>
              <a:gd name="connsiteY89" fmla="*/ 237067 h 1151467"/>
              <a:gd name="connsiteX90" fmla="*/ 321733 w 637616"/>
              <a:gd name="connsiteY90" fmla="*/ 262467 h 1151467"/>
              <a:gd name="connsiteX91" fmla="*/ 338667 w 637616"/>
              <a:gd name="connsiteY91" fmla="*/ 279400 h 1151467"/>
              <a:gd name="connsiteX92" fmla="*/ 347133 w 637616"/>
              <a:gd name="connsiteY92" fmla="*/ 313267 h 1151467"/>
              <a:gd name="connsiteX93" fmla="*/ 364067 w 637616"/>
              <a:gd name="connsiteY93" fmla="*/ 347133 h 1151467"/>
              <a:gd name="connsiteX94" fmla="*/ 389467 w 637616"/>
              <a:gd name="connsiteY94" fmla="*/ 431800 h 1151467"/>
              <a:gd name="connsiteX95" fmla="*/ 397933 w 637616"/>
              <a:gd name="connsiteY95" fmla="*/ 457200 h 1151467"/>
              <a:gd name="connsiteX96" fmla="*/ 414867 w 637616"/>
              <a:gd name="connsiteY96" fmla="*/ 541867 h 1151467"/>
              <a:gd name="connsiteX97" fmla="*/ 431800 w 637616"/>
              <a:gd name="connsiteY97" fmla="*/ 567267 h 1151467"/>
              <a:gd name="connsiteX98" fmla="*/ 448733 w 637616"/>
              <a:gd name="connsiteY98" fmla="*/ 626533 h 1151467"/>
              <a:gd name="connsiteX99" fmla="*/ 457200 w 637616"/>
              <a:gd name="connsiteY99" fmla="*/ 660400 h 1151467"/>
              <a:gd name="connsiteX100" fmla="*/ 465667 w 637616"/>
              <a:gd name="connsiteY100" fmla="*/ 762000 h 1151467"/>
              <a:gd name="connsiteX101" fmla="*/ 482600 w 637616"/>
              <a:gd name="connsiteY101" fmla="*/ 812800 h 1151467"/>
              <a:gd name="connsiteX102" fmla="*/ 491067 w 637616"/>
              <a:gd name="connsiteY102" fmla="*/ 931333 h 1151467"/>
              <a:gd name="connsiteX103" fmla="*/ 499533 w 637616"/>
              <a:gd name="connsiteY103" fmla="*/ 956733 h 1151467"/>
              <a:gd name="connsiteX104" fmla="*/ 524933 w 637616"/>
              <a:gd name="connsiteY104" fmla="*/ 1049867 h 1151467"/>
              <a:gd name="connsiteX105" fmla="*/ 533400 w 637616"/>
              <a:gd name="connsiteY105" fmla="*/ 1143000 h 1151467"/>
              <a:gd name="connsiteX106" fmla="*/ 499533 w 637616"/>
              <a:gd name="connsiteY106" fmla="*/ 1092200 h 1151467"/>
              <a:gd name="connsiteX107" fmla="*/ 508000 w 637616"/>
              <a:gd name="connsiteY107" fmla="*/ 1092200 h 1151467"/>
              <a:gd name="connsiteX108" fmla="*/ 541867 w 637616"/>
              <a:gd name="connsiteY108" fmla="*/ 1151467 h 1151467"/>
              <a:gd name="connsiteX109" fmla="*/ 558800 w 637616"/>
              <a:gd name="connsiteY109" fmla="*/ 1134533 h 1151467"/>
              <a:gd name="connsiteX110" fmla="*/ 575733 w 637616"/>
              <a:gd name="connsiteY110" fmla="*/ 1066800 h 1151467"/>
              <a:gd name="connsiteX111" fmla="*/ 584200 w 637616"/>
              <a:gd name="connsiteY111" fmla="*/ 1032933 h 1151467"/>
              <a:gd name="connsiteX112" fmla="*/ 601133 w 637616"/>
              <a:gd name="connsiteY112" fmla="*/ 1007533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37616" h="1151467">
                <a:moveTo>
                  <a:pt x="0" y="0"/>
                </a:moveTo>
                <a:cubicBezTo>
                  <a:pt x="121320" y="24265"/>
                  <a:pt x="-28960" y="-9653"/>
                  <a:pt x="76200" y="25400"/>
                </a:cubicBezTo>
                <a:cubicBezTo>
                  <a:pt x="89852" y="29951"/>
                  <a:pt x="104650" y="30081"/>
                  <a:pt x="118533" y="33867"/>
                </a:cubicBezTo>
                <a:cubicBezTo>
                  <a:pt x="135753" y="38563"/>
                  <a:pt x="152400" y="45156"/>
                  <a:pt x="169333" y="50800"/>
                </a:cubicBezTo>
                <a:lnTo>
                  <a:pt x="194733" y="59267"/>
                </a:lnTo>
                <a:lnTo>
                  <a:pt x="245533" y="110067"/>
                </a:lnTo>
                <a:lnTo>
                  <a:pt x="262467" y="127000"/>
                </a:lnTo>
                <a:cubicBezTo>
                  <a:pt x="290142" y="210033"/>
                  <a:pt x="245274" y="92745"/>
                  <a:pt x="296333" y="169333"/>
                </a:cubicBezTo>
                <a:cubicBezTo>
                  <a:pt x="302788" y="179015"/>
                  <a:pt x="300216" y="192504"/>
                  <a:pt x="304800" y="203200"/>
                </a:cubicBezTo>
                <a:cubicBezTo>
                  <a:pt x="308808" y="212553"/>
                  <a:pt x="317182" y="219499"/>
                  <a:pt x="321733" y="228600"/>
                </a:cubicBezTo>
                <a:cubicBezTo>
                  <a:pt x="338210" y="261554"/>
                  <a:pt x="322389" y="249886"/>
                  <a:pt x="338667" y="287867"/>
                </a:cubicBezTo>
                <a:cubicBezTo>
                  <a:pt x="342675" y="297220"/>
                  <a:pt x="350552" y="304432"/>
                  <a:pt x="355600" y="313267"/>
                </a:cubicBezTo>
                <a:cubicBezTo>
                  <a:pt x="361862" y="324225"/>
                  <a:pt x="367561" y="335532"/>
                  <a:pt x="372533" y="347133"/>
                </a:cubicBezTo>
                <a:cubicBezTo>
                  <a:pt x="381233" y="367433"/>
                  <a:pt x="383329" y="384918"/>
                  <a:pt x="389467" y="406400"/>
                </a:cubicBezTo>
                <a:cubicBezTo>
                  <a:pt x="391919" y="414981"/>
                  <a:pt x="395997" y="423088"/>
                  <a:pt x="397933" y="431800"/>
                </a:cubicBezTo>
                <a:cubicBezTo>
                  <a:pt x="401657" y="448558"/>
                  <a:pt x="402676" y="465842"/>
                  <a:pt x="406400" y="482600"/>
                </a:cubicBezTo>
                <a:cubicBezTo>
                  <a:pt x="412509" y="510090"/>
                  <a:pt x="419855" y="513996"/>
                  <a:pt x="431800" y="541867"/>
                </a:cubicBezTo>
                <a:cubicBezTo>
                  <a:pt x="435316" y="550070"/>
                  <a:pt x="437815" y="558686"/>
                  <a:pt x="440267" y="567267"/>
                </a:cubicBezTo>
                <a:cubicBezTo>
                  <a:pt x="451998" y="608327"/>
                  <a:pt x="446729" y="598093"/>
                  <a:pt x="457200" y="643467"/>
                </a:cubicBezTo>
                <a:cubicBezTo>
                  <a:pt x="462433" y="666144"/>
                  <a:pt x="463725" y="690385"/>
                  <a:pt x="474133" y="711200"/>
                </a:cubicBezTo>
                <a:cubicBezTo>
                  <a:pt x="479778" y="722489"/>
                  <a:pt x="484805" y="734108"/>
                  <a:pt x="491067" y="745067"/>
                </a:cubicBezTo>
                <a:cubicBezTo>
                  <a:pt x="496116" y="753902"/>
                  <a:pt x="503449" y="761366"/>
                  <a:pt x="508000" y="770467"/>
                </a:cubicBezTo>
                <a:cubicBezTo>
                  <a:pt x="511991" y="778449"/>
                  <a:pt x="513645" y="787400"/>
                  <a:pt x="516467" y="795867"/>
                </a:cubicBezTo>
                <a:cubicBezTo>
                  <a:pt x="519289" y="821267"/>
                  <a:pt x="519186" y="847165"/>
                  <a:pt x="524933" y="872067"/>
                </a:cubicBezTo>
                <a:cubicBezTo>
                  <a:pt x="527771" y="884365"/>
                  <a:pt x="541027" y="893340"/>
                  <a:pt x="541867" y="905933"/>
                </a:cubicBezTo>
                <a:cubicBezTo>
                  <a:pt x="544798" y="949897"/>
                  <a:pt x="533651" y="997814"/>
                  <a:pt x="524933" y="1041400"/>
                </a:cubicBezTo>
                <a:cubicBezTo>
                  <a:pt x="516466" y="1030111"/>
                  <a:pt x="510080" y="1016908"/>
                  <a:pt x="499533" y="1007533"/>
                </a:cubicBezTo>
                <a:cubicBezTo>
                  <a:pt x="464599" y="976481"/>
                  <a:pt x="457825" y="976698"/>
                  <a:pt x="423333" y="965200"/>
                </a:cubicBezTo>
                <a:cubicBezTo>
                  <a:pt x="426155" y="973667"/>
                  <a:pt x="426225" y="983631"/>
                  <a:pt x="431800" y="990600"/>
                </a:cubicBezTo>
                <a:cubicBezTo>
                  <a:pt x="438157" y="998546"/>
                  <a:pt x="449383" y="1001019"/>
                  <a:pt x="457200" y="1007533"/>
                </a:cubicBezTo>
                <a:cubicBezTo>
                  <a:pt x="499482" y="1042768"/>
                  <a:pt x="463362" y="1026520"/>
                  <a:pt x="508000" y="1041400"/>
                </a:cubicBezTo>
                <a:cubicBezTo>
                  <a:pt x="510081" y="1043481"/>
                  <a:pt x="549370" y="1086091"/>
                  <a:pt x="558800" y="1083733"/>
                </a:cubicBezTo>
                <a:cubicBezTo>
                  <a:pt x="567458" y="1081568"/>
                  <a:pt x="563276" y="1066315"/>
                  <a:pt x="567267" y="1058333"/>
                </a:cubicBezTo>
                <a:cubicBezTo>
                  <a:pt x="581378" y="1030110"/>
                  <a:pt x="584199" y="1032933"/>
                  <a:pt x="609600" y="1016000"/>
                </a:cubicBezTo>
                <a:cubicBezTo>
                  <a:pt x="615244" y="1007533"/>
                  <a:pt x="621982" y="999701"/>
                  <a:pt x="626533" y="990600"/>
                </a:cubicBezTo>
                <a:cubicBezTo>
                  <a:pt x="630524" y="982618"/>
                  <a:pt x="642982" y="969191"/>
                  <a:pt x="635000" y="965200"/>
                </a:cubicBezTo>
                <a:cubicBezTo>
                  <a:pt x="625899" y="960649"/>
                  <a:pt x="618067" y="976489"/>
                  <a:pt x="609600" y="982133"/>
                </a:cubicBezTo>
                <a:cubicBezTo>
                  <a:pt x="591979" y="1052616"/>
                  <a:pt x="613435" y="982931"/>
                  <a:pt x="584200" y="1041400"/>
                </a:cubicBezTo>
                <a:cubicBezTo>
                  <a:pt x="580209" y="1049382"/>
                  <a:pt x="581308" y="1059831"/>
                  <a:pt x="575733" y="1066800"/>
                </a:cubicBezTo>
                <a:cubicBezTo>
                  <a:pt x="569376" y="1074746"/>
                  <a:pt x="558800" y="1078089"/>
                  <a:pt x="550333" y="1083733"/>
                </a:cubicBezTo>
                <a:cubicBezTo>
                  <a:pt x="544689" y="1075266"/>
                  <a:pt x="541217" y="1064847"/>
                  <a:pt x="533400" y="1058333"/>
                </a:cubicBezTo>
                <a:cubicBezTo>
                  <a:pt x="511262" y="1039885"/>
                  <a:pt x="483861" y="1038265"/>
                  <a:pt x="457200" y="1032933"/>
                </a:cubicBezTo>
                <a:cubicBezTo>
                  <a:pt x="448733" y="1024466"/>
                  <a:pt x="441763" y="1014175"/>
                  <a:pt x="431800" y="1007533"/>
                </a:cubicBezTo>
                <a:cubicBezTo>
                  <a:pt x="424374" y="1002583"/>
                  <a:pt x="410391" y="991085"/>
                  <a:pt x="406400" y="999067"/>
                </a:cubicBezTo>
                <a:cubicBezTo>
                  <a:pt x="401849" y="1008168"/>
                  <a:pt x="416976" y="1016521"/>
                  <a:pt x="423333" y="1024467"/>
                </a:cubicBezTo>
                <a:cubicBezTo>
                  <a:pt x="428320" y="1030700"/>
                  <a:pt x="435280" y="1035167"/>
                  <a:pt x="440267" y="1041400"/>
                </a:cubicBezTo>
                <a:cubicBezTo>
                  <a:pt x="446624" y="1049346"/>
                  <a:pt x="449254" y="1060443"/>
                  <a:pt x="457200" y="1066800"/>
                </a:cubicBezTo>
                <a:cubicBezTo>
                  <a:pt x="464169" y="1072375"/>
                  <a:pt x="474133" y="1072445"/>
                  <a:pt x="482600" y="1075267"/>
                </a:cubicBezTo>
                <a:cubicBezTo>
                  <a:pt x="493889" y="1072445"/>
                  <a:pt x="507381" y="1074069"/>
                  <a:pt x="516467" y="1066800"/>
                </a:cubicBezTo>
                <a:cubicBezTo>
                  <a:pt x="523436" y="1061225"/>
                  <a:pt x="519220" y="1048256"/>
                  <a:pt x="524933" y="1041400"/>
                </a:cubicBezTo>
                <a:cubicBezTo>
                  <a:pt x="533967" y="1030559"/>
                  <a:pt x="546548" y="1023001"/>
                  <a:pt x="558800" y="1016000"/>
                </a:cubicBezTo>
                <a:cubicBezTo>
                  <a:pt x="572821" y="1007988"/>
                  <a:pt x="615809" y="1001212"/>
                  <a:pt x="626533" y="999067"/>
                </a:cubicBezTo>
                <a:cubicBezTo>
                  <a:pt x="634032" y="954075"/>
                  <a:pt x="644915" y="919489"/>
                  <a:pt x="618067" y="982133"/>
                </a:cubicBezTo>
                <a:cubicBezTo>
                  <a:pt x="601580" y="1020601"/>
                  <a:pt x="620826" y="996307"/>
                  <a:pt x="592667" y="1024467"/>
                </a:cubicBezTo>
                <a:cubicBezTo>
                  <a:pt x="589845" y="1032934"/>
                  <a:pt x="590511" y="1043556"/>
                  <a:pt x="584200" y="1049867"/>
                </a:cubicBezTo>
                <a:cubicBezTo>
                  <a:pt x="577889" y="1056178"/>
                  <a:pt x="566453" y="1053741"/>
                  <a:pt x="558800" y="1058333"/>
                </a:cubicBezTo>
                <a:cubicBezTo>
                  <a:pt x="500691" y="1093199"/>
                  <a:pt x="588420" y="1059750"/>
                  <a:pt x="516467" y="1083733"/>
                </a:cubicBezTo>
                <a:cubicBezTo>
                  <a:pt x="513645" y="1092200"/>
                  <a:pt x="508000" y="1118058"/>
                  <a:pt x="508000" y="1109133"/>
                </a:cubicBezTo>
                <a:cubicBezTo>
                  <a:pt x="508000" y="1091966"/>
                  <a:pt x="514039" y="1075327"/>
                  <a:pt x="516467" y="1058333"/>
                </a:cubicBezTo>
                <a:cubicBezTo>
                  <a:pt x="519685" y="1035808"/>
                  <a:pt x="522111" y="1013178"/>
                  <a:pt x="524933" y="990600"/>
                </a:cubicBezTo>
                <a:cubicBezTo>
                  <a:pt x="522111" y="936978"/>
                  <a:pt x="521119" y="883228"/>
                  <a:pt x="516467" y="829733"/>
                </a:cubicBezTo>
                <a:cubicBezTo>
                  <a:pt x="515459" y="818141"/>
                  <a:pt x="509285" y="807432"/>
                  <a:pt x="508000" y="795867"/>
                </a:cubicBezTo>
                <a:cubicBezTo>
                  <a:pt x="492680" y="657991"/>
                  <a:pt x="523080" y="712654"/>
                  <a:pt x="482600" y="651933"/>
                </a:cubicBezTo>
                <a:lnTo>
                  <a:pt x="465667" y="584200"/>
                </a:lnTo>
                <a:cubicBezTo>
                  <a:pt x="462845" y="572911"/>
                  <a:pt x="463655" y="560015"/>
                  <a:pt x="457200" y="550333"/>
                </a:cubicBezTo>
                <a:cubicBezTo>
                  <a:pt x="451556" y="541866"/>
                  <a:pt x="444400" y="534232"/>
                  <a:pt x="440267" y="524933"/>
                </a:cubicBezTo>
                <a:cubicBezTo>
                  <a:pt x="433018" y="508622"/>
                  <a:pt x="423333" y="474133"/>
                  <a:pt x="423333" y="474133"/>
                </a:cubicBezTo>
                <a:cubicBezTo>
                  <a:pt x="420406" y="456567"/>
                  <a:pt x="413980" y="409680"/>
                  <a:pt x="406400" y="389467"/>
                </a:cubicBezTo>
                <a:cubicBezTo>
                  <a:pt x="401968" y="377649"/>
                  <a:pt x="396468" y="366102"/>
                  <a:pt x="389467" y="355600"/>
                </a:cubicBezTo>
                <a:cubicBezTo>
                  <a:pt x="385039" y="348958"/>
                  <a:pt x="378178" y="344311"/>
                  <a:pt x="372533" y="338667"/>
                </a:cubicBezTo>
                <a:cubicBezTo>
                  <a:pt x="349164" y="268559"/>
                  <a:pt x="365501" y="302720"/>
                  <a:pt x="321733" y="237067"/>
                </a:cubicBezTo>
                <a:cubicBezTo>
                  <a:pt x="316089" y="228600"/>
                  <a:pt x="311995" y="218862"/>
                  <a:pt x="304800" y="211667"/>
                </a:cubicBezTo>
                <a:cubicBezTo>
                  <a:pt x="293511" y="200378"/>
                  <a:pt x="283705" y="187379"/>
                  <a:pt x="270933" y="177800"/>
                </a:cubicBezTo>
                <a:cubicBezTo>
                  <a:pt x="254473" y="165455"/>
                  <a:pt x="233586" y="152283"/>
                  <a:pt x="220133" y="135467"/>
                </a:cubicBezTo>
                <a:cubicBezTo>
                  <a:pt x="213776" y="127521"/>
                  <a:pt x="210395" y="117262"/>
                  <a:pt x="203200" y="110067"/>
                </a:cubicBezTo>
                <a:cubicBezTo>
                  <a:pt x="196005" y="102872"/>
                  <a:pt x="185617" y="99647"/>
                  <a:pt x="177800" y="93133"/>
                </a:cubicBezTo>
                <a:cubicBezTo>
                  <a:pt x="156260" y="75183"/>
                  <a:pt x="152968" y="61929"/>
                  <a:pt x="127000" y="50800"/>
                </a:cubicBezTo>
                <a:cubicBezTo>
                  <a:pt x="116304" y="46216"/>
                  <a:pt x="104422" y="45155"/>
                  <a:pt x="93133" y="42333"/>
                </a:cubicBezTo>
                <a:cubicBezTo>
                  <a:pt x="76200" y="31044"/>
                  <a:pt x="27942" y="-5923"/>
                  <a:pt x="42333" y="8467"/>
                </a:cubicBezTo>
                <a:cubicBezTo>
                  <a:pt x="47978" y="14111"/>
                  <a:pt x="52336" y="21440"/>
                  <a:pt x="59267" y="25400"/>
                </a:cubicBezTo>
                <a:cubicBezTo>
                  <a:pt x="72463" y="32940"/>
                  <a:pt x="88315" y="34952"/>
                  <a:pt x="101600" y="42333"/>
                </a:cubicBezTo>
                <a:cubicBezTo>
                  <a:pt x="113935" y="49186"/>
                  <a:pt x="124627" y="58699"/>
                  <a:pt x="135467" y="67733"/>
                </a:cubicBezTo>
                <a:cubicBezTo>
                  <a:pt x="141599" y="72843"/>
                  <a:pt x="145555" y="80560"/>
                  <a:pt x="152400" y="84667"/>
                </a:cubicBezTo>
                <a:cubicBezTo>
                  <a:pt x="160053" y="89259"/>
                  <a:pt x="169333" y="90311"/>
                  <a:pt x="177800" y="93133"/>
                </a:cubicBezTo>
                <a:cubicBezTo>
                  <a:pt x="186267" y="98778"/>
                  <a:pt x="196005" y="102872"/>
                  <a:pt x="203200" y="110067"/>
                </a:cubicBezTo>
                <a:cubicBezTo>
                  <a:pt x="210395" y="117262"/>
                  <a:pt x="212187" y="129110"/>
                  <a:pt x="220133" y="135467"/>
                </a:cubicBezTo>
                <a:cubicBezTo>
                  <a:pt x="227102" y="141042"/>
                  <a:pt x="237066" y="141111"/>
                  <a:pt x="245533" y="143933"/>
                </a:cubicBezTo>
                <a:cubicBezTo>
                  <a:pt x="251178" y="152400"/>
                  <a:pt x="256110" y="161387"/>
                  <a:pt x="262467" y="169333"/>
                </a:cubicBezTo>
                <a:cubicBezTo>
                  <a:pt x="267454" y="175566"/>
                  <a:pt x="275830" y="179127"/>
                  <a:pt x="279400" y="186267"/>
                </a:cubicBezTo>
                <a:cubicBezTo>
                  <a:pt x="306736" y="240939"/>
                  <a:pt x="263843" y="204116"/>
                  <a:pt x="313267" y="237067"/>
                </a:cubicBezTo>
                <a:cubicBezTo>
                  <a:pt x="316089" y="245534"/>
                  <a:pt x="317141" y="254814"/>
                  <a:pt x="321733" y="262467"/>
                </a:cubicBezTo>
                <a:cubicBezTo>
                  <a:pt x="325840" y="269312"/>
                  <a:pt x="335097" y="272260"/>
                  <a:pt x="338667" y="279400"/>
                </a:cubicBezTo>
                <a:cubicBezTo>
                  <a:pt x="343871" y="289808"/>
                  <a:pt x="343047" y="302372"/>
                  <a:pt x="347133" y="313267"/>
                </a:cubicBezTo>
                <a:cubicBezTo>
                  <a:pt x="351565" y="325085"/>
                  <a:pt x="358422" y="335844"/>
                  <a:pt x="364067" y="347133"/>
                </a:cubicBezTo>
                <a:cubicBezTo>
                  <a:pt x="376863" y="398323"/>
                  <a:pt x="368851" y="369951"/>
                  <a:pt x="389467" y="431800"/>
                </a:cubicBezTo>
                <a:lnTo>
                  <a:pt x="397933" y="457200"/>
                </a:lnTo>
                <a:cubicBezTo>
                  <a:pt x="401054" y="479044"/>
                  <a:pt x="403044" y="518222"/>
                  <a:pt x="414867" y="541867"/>
                </a:cubicBezTo>
                <a:cubicBezTo>
                  <a:pt x="419418" y="550968"/>
                  <a:pt x="426156" y="558800"/>
                  <a:pt x="431800" y="567267"/>
                </a:cubicBezTo>
                <a:cubicBezTo>
                  <a:pt x="458273" y="673152"/>
                  <a:pt x="424438" y="541498"/>
                  <a:pt x="448733" y="626533"/>
                </a:cubicBezTo>
                <a:cubicBezTo>
                  <a:pt x="451930" y="637722"/>
                  <a:pt x="454378" y="649111"/>
                  <a:pt x="457200" y="660400"/>
                </a:cubicBezTo>
                <a:cubicBezTo>
                  <a:pt x="460022" y="694267"/>
                  <a:pt x="460080" y="728478"/>
                  <a:pt x="465667" y="762000"/>
                </a:cubicBezTo>
                <a:cubicBezTo>
                  <a:pt x="468601" y="779606"/>
                  <a:pt x="482600" y="812800"/>
                  <a:pt x="482600" y="812800"/>
                </a:cubicBezTo>
                <a:cubicBezTo>
                  <a:pt x="485422" y="852311"/>
                  <a:pt x="486439" y="891993"/>
                  <a:pt x="491067" y="931333"/>
                </a:cubicBezTo>
                <a:cubicBezTo>
                  <a:pt x="492110" y="940196"/>
                  <a:pt x="497185" y="948123"/>
                  <a:pt x="499533" y="956733"/>
                </a:cubicBezTo>
                <a:cubicBezTo>
                  <a:pt x="528180" y="1061772"/>
                  <a:pt x="505446" y="991403"/>
                  <a:pt x="524933" y="1049867"/>
                </a:cubicBezTo>
                <a:cubicBezTo>
                  <a:pt x="527755" y="1080911"/>
                  <a:pt x="549438" y="1116270"/>
                  <a:pt x="533400" y="1143000"/>
                </a:cubicBezTo>
                <a:cubicBezTo>
                  <a:pt x="522929" y="1160451"/>
                  <a:pt x="499533" y="1092200"/>
                  <a:pt x="499533" y="1092200"/>
                </a:cubicBezTo>
                <a:cubicBezTo>
                  <a:pt x="491688" y="1068662"/>
                  <a:pt x="481740" y="1046244"/>
                  <a:pt x="508000" y="1092200"/>
                </a:cubicBezTo>
                <a:cubicBezTo>
                  <a:pt x="550960" y="1167381"/>
                  <a:pt x="500617" y="1089594"/>
                  <a:pt x="541867" y="1151467"/>
                </a:cubicBezTo>
                <a:cubicBezTo>
                  <a:pt x="547511" y="1145822"/>
                  <a:pt x="554693" y="1141378"/>
                  <a:pt x="558800" y="1134533"/>
                </a:cubicBezTo>
                <a:cubicBezTo>
                  <a:pt x="566811" y="1121181"/>
                  <a:pt x="573590" y="1076446"/>
                  <a:pt x="575733" y="1066800"/>
                </a:cubicBezTo>
                <a:cubicBezTo>
                  <a:pt x="578257" y="1055441"/>
                  <a:pt x="579616" y="1043629"/>
                  <a:pt x="584200" y="1032933"/>
                </a:cubicBezTo>
                <a:cubicBezTo>
                  <a:pt x="588208" y="1023580"/>
                  <a:pt x="601133" y="1007533"/>
                  <a:pt x="601133" y="1007533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txBody>
          <a:bodyPr lIns="91190" tIns="45690" rIns="91190" bIns="45690" rtlCol="0" anchor="ctr"/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46" name="TextBox 15" descr=" 112">
            <a:extLst>
              <a:ext uri="{FF2B5EF4-FFF2-40B4-BE49-F238E27FC236}">
                <a16:creationId xmlns:a16="http://schemas.microsoft.com/office/drawing/2014/main" id="{325664B5-4E47-4F1B-A18C-7080FF9FEB8D}"/>
              </a:ext>
            </a:extLst>
          </p:cNvPr>
          <p:cNvSpPr txBox="1"/>
          <p:nvPr/>
        </p:nvSpPr>
        <p:spPr>
          <a:xfrm rot="21076520">
            <a:off x="7375339" y="4824044"/>
            <a:ext cx="2951066" cy="769381"/>
          </a:xfrm>
          <a:prstGeom prst="rect">
            <a:avLst/>
          </a:prstGeom>
          <a:noFill/>
        </p:spPr>
        <p:txBody>
          <a:bodyPr wrap="square" lIns="91190" tIns="45690" rIns="91190" bIns="45690" rtlCol="0">
            <a:spAutoFit/>
          </a:bodyPr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r>
              <a:rPr lang="en-US" sz="2200" dirty="0">
                <a:solidFill>
                  <a:srgbClr val="FF0000"/>
                </a:solidFill>
                <a:latin typeface="Segoe Print" panose="02000600000000000000" pitchFamily="2" charset="0"/>
              </a:rPr>
              <a:t>Autoethnography research begins</a:t>
            </a:r>
          </a:p>
        </p:txBody>
      </p:sp>
      <p:sp>
        <p:nvSpPr>
          <p:cNvPr id="127" name="TextBox 126" descr=" 127">
            <a:extLst>
              <a:ext uri="{FF2B5EF4-FFF2-40B4-BE49-F238E27FC236}">
                <a16:creationId xmlns:a16="http://schemas.microsoft.com/office/drawing/2014/main" id="{276B13B2-58DF-496A-8228-BE491784C698}"/>
              </a:ext>
            </a:extLst>
          </p:cNvPr>
          <p:cNvSpPr txBox="1"/>
          <p:nvPr/>
        </p:nvSpPr>
        <p:spPr>
          <a:xfrm>
            <a:off x="8135590" y="2409470"/>
            <a:ext cx="753071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ECB7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PhD 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at UW</a:t>
            </a:r>
          </a:p>
        </p:txBody>
      </p:sp>
      <p:sp>
        <p:nvSpPr>
          <p:cNvPr id="48" name="Rectangle 47" descr=" 117">
            <a:extLst>
              <a:ext uri="{FF2B5EF4-FFF2-40B4-BE49-F238E27FC236}">
                <a16:creationId xmlns:a16="http://schemas.microsoft.com/office/drawing/2014/main" id="{8C2393F1-5C5B-432D-B4BA-EC26E3FEDB83}"/>
              </a:ext>
            </a:extLst>
          </p:cNvPr>
          <p:cNvSpPr/>
          <p:nvPr/>
        </p:nvSpPr>
        <p:spPr>
          <a:xfrm>
            <a:off x="4118648" y="2233453"/>
            <a:ext cx="6536652" cy="2011116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 descr=" 95">
            <a:extLst>
              <a:ext uri="{FF2B5EF4-FFF2-40B4-BE49-F238E27FC236}">
                <a16:creationId xmlns:a16="http://schemas.microsoft.com/office/drawing/2014/main" id="{225B333D-EDDE-45D5-ADC6-7AAECC91914B}"/>
              </a:ext>
            </a:extLst>
          </p:cNvPr>
          <p:cNvGrpSpPr/>
          <p:nvPr/>
        </p:nvGrpSpPr>
        <p:grpSpPr>
          <a:xfrm>
            <a:off x="8922125" y="3728409"/>
            <a:ext cx="830546" cy="513838"/>
            <a:chOff x="3111289" y="1981689"/>
            <a:chExt cx="830546" cy="513838"/>
          </a:xfrm>
          <a:solidFill>
            <a:schemeClr val="tx1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6011204-E589-4465-95F7-86C6FE5319C0}"/>
                </a:ext>
              </a:extLst>
            </p:cNvPr>
            <p:cNvSpPr/>
            <p:nvPr/>
          </p:nvSpPr>
          <p:spPr>
            <a:xfrm>
              <a:off x="3441883" y="1981689"/>
              <a:ext cx="137159" cy="13716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E10C305-0D12-474D-88E5-0EB7A6B2C093}"/>
                </a:ext>
              </a:extLst>
            </p:cNvPr>
            <p:cNvSpPr txBox="1"/>
            <p:nvPr/>
          </p:nvSpPr>
          <p:spPr>
            <a:xfrm>
              <a:off x="3111289" y="2126195"/>
              <a:ext cx="83054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FF0000"/>
                  </a:solidFill>
                </a:rPr>
                <a:t>Jun ‘18</a:t>
              </a:r>
            </a:p>
          </p:txBody>
        </p:sp>
      </p:grpSp>
      <p:sp>
        <p:nvSpPr>
          <p:cNvPr id="37" name="TextBox 36" descr=" 37">
            <a:extLst>
              <a:ext uri="{FF2B5EF4-FFF2-40B4-BE49-F238E27FC236}">
                <a16:creationId xmlns:a16="http://schemas.microsoft.com/office/drawing/2014/main" id="{7726046C-7BA1-4332-881B-3B88B78BA636}"/>
              </a:ext>
            </a:extLst>
          </p:cNvPr>
          <p:cNvSpPr txBox="1"/>
          <p:nvPr/>
        </p:nvSpPr>
        <p:spPr>
          <a:xfrm>
            <a:off x="126829" y="127857"/>
            <a:ext cx="6638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cap="small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414550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 40">
            <a:extLst>
              <a:ext uri="{FF2B5EF4-FFF2-40B4-BE49-F238E27FC236}">
                <a16:creationId xmlns:a16="http://schemas.microsoft.com/office/drawing/2014/main" id="{84F29626-A619-43C7-8CB0-E40096952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Rectangle 40" descr=" 41">
            <a:extLst>
              <a:ext uri="{FF2B5EF4-FFF2-40B4-BE49-F238E27FC236}">
                <a16:creationId xmlns:a16="http://schemas.microsoft.com/office/drawing/2014/main" id="{3D075D6B-EAF6-44CB-8B77-DD96F75C5BA9}"/>
              </a:ext>
            </a:extLst>
          </p:cNvPr>
          <p:cNvSpPr/>
          <p:nvPr/>
        </p:nvSpPr>
        <p:spPr>
          <a:xfrm>
            <a:off x="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47" name="Straight Arrow Connector 46" descr=" 47">
            <a:extLst>
              <a:ext uri="{FF2B5EF4-FFF2-40B4-BE49-F238E27FC236}">
                <a16:creationId xmlns:a16="http://schemas.microsoft.com/office/drawing/2014/main" id="{1D2CEEE5-62CD-48A9-90E6-591B78B892AF}"/>
              </a:ext>
            </a:extLst>
          </p:cNvPr>
          <p:cNvCxnSpPr>
            <a:cxnSpLocks/>
          </p:cNvCxnSpPr>
          <p:nvPr/>
        </p:nvCxnSpPr>
        <p:spPr>
          <a:xfrm>
            <a:off x="4087176" y="3802199"/>
            <a:ext cx="6629400" cy="0"/>
          </a:xfrm>
          <a:prstGeom prst="straightConnector1">
            <a:avLst/>
          </a:prstGeom>
          <a:ln w="25400" cap="sq">
            <a:solidFill>
              <a:schemeClr val="bg1">
                <a:lumMod val="85000"/>
              </a:schemeClr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 descr=" 30">
            <a:extLst>
              <a:ext uri="{FF2B5EF4-FFF2-40B4-BE49-F238E27FC236}">
                <a16:creationId xmlns:a16="http://schemas.microsoft.com/office/drawing/2014/main" id="{14AAC318-3956-4225-83CE-007D5897A2DD}"/>
              </a:ext>
            </a:extLst>
          </p:cNvPr>
          <p:cNvGrpSpPr/>
          <p:nvPr/>
        </p:nvGrpSpPr>
        <p:grpSpPr>
          <a:xfrm>
            <a:off x="10321421" y="3725323"/>
            <a:ext cx="651430" cy="513838"/>
            <a:chOff x="4010303" y="1967996"/>
            <a:chExt cx="651430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5FE1CD-2E55-4A5C-85D3-DBDA9A45ED9D}"/>
                </a:ext>
              </a:extLst>
            </p:cNvPr>
            <p:cNvSpPr txBox="1"/>
            <p:nvPr/>
          </p:nvSpPr>
          <p:spPr>
            <a:xfrm>
              <a:off x="4010303" y="2112502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2019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7F0468F-E051-488E-9FDE-384BA89D13C9}"/>
                </a:ext>
              </a:extLst>
            </p:cNvPr>
            <p:cNvSpPr/>
            <p:nvPr/>
          </p:nvSpPr>
          <p:spPr>
            <a:xfrm>
              <a:off x="4267439" y="1967996"/>
              <a:ext cx="137159" cy="13716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42" name="Group 41" descr=" 42">
            <a:extLst>
              <a:ext uri="{FF2B5EF4-FFF2-40B4-BE49-F238E27FC236}">
                <a16:creationId xmlns:a16="http://schemas.microsoft.com/office/drawing/2014/main" id="{6D9381D2-03EF-4769-BA85-8AC927028824}"/>
              </a:ext>
            </a:extLst>
          </p:cNvPr>
          <p:cNvGrpSpPr/>
          <p:nvPr/>
        </p:nvGrpSpPr>
        <p:grpSpPr>
          <a:xfrm>
            <a:off x="5122696" y="3725323"/>
            <a:ext cx="651430" cy="513838"/>
            <a:chOff x="3183391" y="1981689"/>
            <a:chExt cx="651430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A80F7B-2086-4D65-AD6D-E23CA2D89CDA}"/>
                </a:ext>
              </a:extLst>
            </p:cNvPr>
            <p:cNvSpPr txBox="1"/>
            <p:nvPr/>
          </p:nvSpPr>
          <p:spPr>
            <a:xfrm>
              <a:off x="3183391" y="2126195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2017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418EA8F-F6F9-445C-B677-7C08878781A4}"/>
                </a:ext>
              </a:extLst>
            </p:cNvPr>
            <p:cNvSpPr/>
            <p:nvPr/>
          </p:nvSpPr>
          <p:spPr>
            <a:xfrm>
              <a:off x="3440527" y="1981689"/>
              <a:ext cx="137159" cy="13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cxnSp>
        <p:nvCxnSpPr>
          <p:cNvPr id="50" name="Straight Arrow Connector 49" descr=" 50">
            <a:extLst>
              <a:ext uri="{FF2B5EF4-FFF2-40B4-BE49-F238E27FC236}">
                <a16:creationId xmlns:a16="http://schemas.microsoft.com/office/drawing/2014/main" id="{6D59B16A-07BD-4375-B05F-59C6ED30155C}"/>
              </a:ext>
            </a:extLst>
          </p:cNvPr>
          <p:cNvCxnSpPr>
            <a:cxnSpLocks/>
          </p:cNvCxnSpPr>
          <p:nvPr/>
        </p:nvCxnSpPr>
        <p:spPr>
          <a:xfrm>
            <a:off x="4117887" y="2708169"/>
            <a:ext cx="3068524" cy="0"/>
          </a:xfrm>
          <a:prstGeom prst="straightConnector1">
            <a:avLst/>
          </a:prstGeom>
          <a:ln w="19050" cap="sq">
            <a:solidFill>
              <a:srgbClr val="ECB758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 descr=" 68">
            <a:extLst>
              <a:ext uri="{FF2B5EF4-FFF2-40B4-BE49-F238E27FC236}">
                <a16:creationId xmlns:a16="http://schemas.microsoft.com/office/drawing/2014/main" id="{5683DB91-351C-4827-B222-094EBE6D908A}"/>
              </a:ext>
            </a:extLst>
          </p:cNvPr>
          <p:cNvGrpSpPr/>
          <p:nvPr/>
        </p:nvGrpSpPr>
        <p:grpSpPr>
          <a:xfrm>
            <a:off x="3664412" y="3725323"/>
            <a:ext cx="906951" cy="513838"/>
            <a:chOff x="3161619" y="1981689"/>
            <a:chExt cx="906951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7405AB5-1455-448A-91D9-C4D604198AC4}"/>
                </a:ext>
              </a:extLst>
            </p:cNvPr>
            <p:cNvSpPr txBox="1"/>
            <p:nvPr/>
          </p:nvSpPr>
          <p:spPr>
            <a:xfrm>
              <a:off x="3161619" y="2126195"/>
              <a:ext cx="9069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ECB758"/>
                  </a:solidFill>
                </a:rPr>
                <a:t>Jun ‘16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C48F489-1326-4AAD-901D-77258D19C984}"/>
                </a:ext>
              </a:extLst>
            </p:cNvPr>
            <p:cNvSpPr/>
            <p:nvPr/>
          </p:nvSpPr>
          <p:spPr>
            <a:xfrm>
              <a:off x="3546515" y="1981689"/>
              <a:ext cx="137159" cy="137160"/>
            </a:xfrm>
            <a:prstGeom prst="ellipse">
              <a:avLst/>
            </a:prstGeom>
            <a:grpFill/>
            <a:ln>
              <a:solidFill>
                <a:srgbClr val="ECB7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>
                    <a:lumMod val="95000"/>
                  </a:prstClr>
                </a:solidFill>
              </a:endParaRPr>
            </a:p>
          </p:txBody>
        </p:sp>
      </p:grpSp>
      <p:sp>
        <p:nvSpPr>
          <p:cNvPr id="75" name="TextBox 74" descr=" 75">
            <a:extLst>
              <a:ext uri="{FF2B5EF4-FFF2-40B4-BE49-F238E27FC236}">
                <a16:creationId xmlns:a16="http://schemas.microsoft.com/office/drawing/2014/main" id="{4E1544C1-07B9-4512-9955-B55268AC7762}"/>
              </a:ext>
            </a:extLst>
          </p:cNvPr>
          <p:cNvSpPr txBox="1"/>
          <p:nvPr/>
        </p:nvSpPr>
        <p:spPr>
          <a:xfrm>
            <a:off x="4842681" y="2409470"/>
            <a:ext cx="1563932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ECB7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21-country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backpacking trip</a:t>
            </a:r>
          </a:p>
        </p:txBody>
      </p:sp>
      <p:grpSp>
        <p:nvGrpSpPr>
          <p:cNvPr id="79" name="Group 78" descr=" 79">
            <a:extLst>
              <a:ext uri="{FF2B5EF4-FFF2-40B4-BE49-F238E27FC236}">
                <a16:creationId xmlns:a16="http://schemas.microsoft.com/office/drawing/2014/main" id="{F33759CB-B42A-4803-9EED-577B3AA13383}"/>
              </a:ext>
            </a:extLst>
          </p:cNvPr>
          <p:cNvGrpSpPr/>
          <p:nvPr/>
        </p:nvGrpSpPr>
        <p:grpSpPr>
          <a:xfrm>
            <a:off x="7696659" y="3725323"/>
            <a:ext cx="651430" cy="513838"/>
            <a:chOff x="4003046" y="1967996"/>
            <a:chExt cx="651430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62C7240-0638-4C0F-ADC0-1C77C37841E0}"/>
                </a:ext>
              </a:extLst>
            </p:cNvPr>
            <p:cNvSpPr txBox="1"/>
            <p:nvPr/>
          </p:nvSpPr>
          <p:spPr>
            <a:xfrm>
              <a:off x="4003046" y="2112502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2018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976CD1E-7A8C-4075-A719-DE3F89688FB2}"/>
                </a:ext>
              </a:extLst>
            </p:cNvPr>
            <p:cNvSpPr/>
            <p:nvPr/>
          </p:nvSpPr>
          <p:spPr>
            <a:xfrm>
              <a:off x="4260182" y="1967996"/>
              <a:ext cx="137159" cy="13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cxnSp>
        <p:nvCxnSpPr>
          <p:cNvPr id="83" name="Straight Connector 82" descr=" 83">
            <a:extLst>
              <a:ext uri="{FF2B5EF4-FFF2-40B4-BE49-F238E27FC236}">
                <a16:creationId xmlns:a16="http://schemas.microsoft.com/office/drawing/2014/main" id="{14457E54-3F97-4A4D-9FD7-6C0767B8D1F1}"/>
              </a:ext>
            </a:extLst>
          </p:cNvPr>
          <p:cNvCxnSpPr>
            <a:cxnSpLocks/>
          </p:cNvCxnSpPr>
          <p:nvPr/>
        </p:nvCxnSpPr>
        <p:spPr>
          <a:xfrm>
            <a:off x="4116088" y="2706978"/>
            <a:ext cx="0" cy="1018345"/>
          </a:xfrm>
          <a:prstGeom prst="line">
            <a:avLst/>
          </a:prstGeom>
          <a:ln w="19050">
            <a:solidFill>
              <a:srgbClr val="ECB7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 descr=" 99">
            <a:extLst>
              <a:ext uri="{FF2B5EF4-FFF2-40B4-BE49-F238E27FC236}">
                <a16:creationId xmlns:a16="http://schemas.microsoft.com/office/drawing/2014/main" id="{03A98682-17A6-4C0D-A707-FF10F91379D9}"/>
              </a:ext>
            </a:extLst>
          </p:cNvPr>
          <p:cNvCxnSpPr>
            <a:cxnSpLocks/>
          </p:cNvCxnSpPr>
          <p:nvPr/>
        </p:nvCxnSpPr>
        <p:spPr>
          <a:xfrm>
            <a:off x="7192761" y="2706979"/>
            <a:ext cx="0" cy="1018344"/>
          </a:xfrm>
          <a:prstGeom prst="line">
            <a:avLst/>
          </a:prstGeom>
          <a:ln w="19050">
            <a:solidFill>
              <a:srgbClr val="ECB7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 descr=" 100">
            <a:extLst>
              <a:ext uri="{FF2B5EF4-FFF2-40B4-BE49-F238E27FC236}">
                <a16:creationId xmlns:a16="http://schemas.microsoft.com/office/drawing/2014/main" id="{78413CC1-7C87-4D93-93D0-505254517CE5}"/>
              </a:ext>
            </a:extLst>
          </p:cNvPr>
          <p:cNvCxnSpPr>
            <a:cxnSpLocks/>
          </p:cNvCxnSpPr>
          <p:nvPr/>
        </p:nvCxnSpPr>
        <p:spPr>
          <a:xfrm>
            <a:off x="7192761" y="2708169"/>
            <a:ext cx="3444759" cy="0"/>
          </a:xfrm>
          <a:prstGeom prst="straightConnector1">
            <a:avLst/>
          </a:prstGeom>
          <a:ln w="19050" cap="sq">
            <a:solidFill>
              <a:srgbClr val="ECB758"/>
            </a:solidFill>
            <a:headEnd type="none" w="sm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 descr=" 104">
            <a:extLst>
              <a:ext uri="{FF2B5EF4-FFF2-40B4-BE49-F238E27FC236}">
                <a16:creationId xmlns:a16="http://schemas.microsoft.com/office/drawing/2014/main" id="{AB7F5983-F6FD-41AA-88F0-0155A0CB9B5A}"/>
              </a:ext>
            </a:extLst>
          </p:cNvPr>
          <p:cNvSpPr txBox="1"/>
          <p:nvPr/>
        </p:nvSpPr>
        <p:spPr>
          <a:xfrm>
            <a:off x="8135590" y="2409470"/>
            <a:ext cx="753071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ECB7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PhD 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at UW</a:t>
            </a:r>
          </a:p>
        </p:txBody>
      </p:sp>
      <p:grpSp>
        <p:nvGrpSpPr>
          <p:cNvPr id="105" name="Group 104" descr=" 105">
            <a:extLst>
              <a:ext uri="{FF2B5EF4-FFF2-40B4-BE49-F238E27FC236}">
                <a16:creationId xmlns:a16="http://schemas.microsoft.com/office/drawing/2014/main" id="{042EA388-F096-4DDC-9A43-CC18BFBC495B}"/>
              </a:ext>
            </a:extLst>
          </p:cNvPr>
          <p:cNvGrpSpPr/>
          <p:nvPr/>
        </p:nvGrpSpPr>
        <p:grpSpPr>
          <a:xfrm>
            <a:off x="6793903" y="3725323"/>
            <a:ext cx="830546" cy="513838"/>
            <a:chOff x="3111289" y="1981689"/>
            <a:chExt cx="830546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63A8794-A821-4311-A496-CFE0322FD08F}"/>
                </a:ext>
              </a:extLst>
            </p:cNvPr>
            <p:cNvSpPr txBox="1"/>
            <p:nvPr/>
          </p:nvSpPr>
          <p:spPr>
            <a:xfrm>
              <a:off x="3111289" y="2126195"/>
              <a:ext cx="83054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ECB758"/>
                  </a:solidFill>
                </a:rPr>
                <a:t>Sep ‘17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6C1134C-2EAA-44DD-8E66-A3D266A450D2}"/>
                </a:ext>
              </a:extLst>
            </p:cNvPr>
            <p:cNvSpPr/>
            <p:nvPr/>
          </p:nvSpPr>
          <p:spPr>
            <a:xfrm>
              <a:off x="3441883" y="1981689"/>
              <a:ext cx="137159" cy="13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ECB7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ECB758"/>
                </a:solidFill>
              </a:endParaRPr>
            </a:p>
          </p:txBody>
        </p:sp>
      </p:grpSp>
      <p:sp>
        <p:nvSpPr>
          <p:cNvPr id="77" name="Freeform 5" descr=" 77">
            <a:extLst>
              <a:ext uri="{FF2B5EF4-FFF2-40B4-BE49-F238E27FC236}">
                <a16:creationId xmlns:a16="http://schemas.microsoft.com/office/drawing/2014/main" id="{D360F671-72AB-4F05-A09F-E55D73F44F3B}"/>
              </a:ext>
            </a:extLst>
          </p:cNvPr>
          <p:cNvSpPr/>
          <p:nvPr/>
        </p:nvSpPr>
        <p:spPr>
          <a:xfrm rot="3360211" flipH="1" flipV="1">
            <a:off x="8622646" y="4215482"/>
            <a:ext cx="481800" cy="486434"/>
          </a:xfrm>
          <a:custGeom>
            <a:avLst/>
            <a:gdLst>
              <a:gd name="connsiteX0" fmla="*/ 0 w 637616"/>
              <a:gd name="connsiteY0" fmla="*/ 0 h 1151467"/>
              <a:gd name="connsiteX1" fmla="*/ 76200 w 637616"/>
              <a:gd name="connsiteY1" fmla="*/ 25400 h 1151467"/>
              <a:gd name="connsiteX2" fmla="*/ 118533 w 637616"/>
              <a:gd name="connsiteY2" fmla="*/ 33867 h 1151467"/>
              <a:gd name="connsiteX3" fmla="*/ 169333 w 637616"/>
              <a:gd name="connsiteY3" fmla="*/ 50800 h 1151467"/>
              <a:gd name="connsiteX4" fmla="*/ 194733 w 637616"/>
              <a:gd name="connsiteY4" fmla="*/ 59267 h 1151467"/>
              <a:gd name="connsiteX5" fmla="*/ 245533 w 637616"/>
              <a:gd name="connsiteY5" fmla="*/ 110067 h 1151467"/>
              <a:gd name="connsiteX6" fmla="*/ 262467 w 637616"/>
              <a:gd name="connsiteY6" fmla="*/ 127000 h 1151467"/>
              <a:gd name="connsiteX7" fmla="*/ 296333 w 637616"/>
              <a:gd name="connsiteY7" fmla="*/ 169333 h 1151467"/>
              <a:gd name="connsiteX8" fmla="*/ 304800 w 637616"/>
              <a:gd name="connsiteY8" fmla="*/ 203200 h 1151467"/>
              <a:gd name="connsiteX9" fmla="*/ 321733 w 637616"/>
              <a:gd name="connsiteY9" fmla="*/ 228600 h 1151467"/>
              <a:gd name="connsiteX10" fmla="*/ 338667 w 637616"/>
              <a:gd name="connsiteY10" fmla="*/ 287867 h 1151467"/>
              <a:gd name="connsiteX11" fmla="*/ 355600 w 637616"/>
              <a:gd name="connsiteY11" fmla="*/ 313267 h 1151467"/>
              <a:gd name="connsiteX12" fmla="*/ 372533 w 637616"/>
              <a:gd name="connsiteY12" fmla="*/ 347133 h 1151467"/>
              <a:gd name="connsiteX13" fmla="*/ 389467 w 637616"/>
              <a:gd name="connsiteY13" fmla="*/ 406400 h 1151467"/>
              <a:gd name="connsiteX14" fmla="*/ 397933 w 637616"/>
              <a:gd name="connsiteY14" fmla="*/ 431800 h 1151467"/>
              <a:gd name="connsiteX15" fmla="*/ 406400 w 637616"/>
              <a:gd name="connsiteY15" fmla="*/ 482600 h 1151467"/>
              <a:gd name="connsiteX16" fmla="*/ 431800 w 637616"/>
              <a:gd name="connsiteY16" fmla="*/ 541867 h 1151467"/>
              <a:gd name="connsiteX17" fmla="*/ 440267 w 637616"/>
              <a:gd name="connsiteY17" fmla="*/ 567267 h 1151467"/>
              <a:gd name="connsiteX18" fmla="*/ 457200 w 637616"/>
              <a:gd name="connsiteY18" fmla="*/ 643467 h 1151467"/>
              <a:gd name="connsiteX19" fmla="*/ 474133 w 637616"/>
              <a:gd name="connsiteY19" fmla="*/ 711200 h 1151467"/>
              <a:gd name="connsiteX20" fmla="*/ 491067 w 637616"/>
              <a:gd name="connsiteY20" fmla="*/ 745067 h 1151467"/>
              <a:gd name="connsiteX21" fmla="*/ 508000 w 637616"/>
              <a:gd name="connsiteY21" fmla="*/ 770467 h 1151467"/>
              <a:gd name="connsiteX22" fmla="*/ 516467 w 637616"/>
              <a:gd name="connsiteY22" fmla="*/ 795867 h 1151467"/>
              <a:gd name="connsiteX23" fmla="*/ 524933 w 637616"/>
              <a:gd name="connsiteY23" fmla="*/ 872067 h 1151467"/>
              <a:gd name="connsiteX24" fmla="*/ 541867 w 637616"/>
              <a:gd name="connsiteY24" fmla="*/ 905933 h 1151467"/>
              <a:gd name="connsiteX25" fmla="*/ 524933 w 637616"/>
              <a:gd name="connsiteY25" fmla="*/ 1041400 h 1151467"/>
              <a:gd name="connsiteX26" fmla="*/ 499533 w 637616"/>
              <a:gd name="connsiteY26" fmla="*/ 1007533 h 1151467"/>
              <a:gd name="connsiteX27" fmla="*/ 423333 w 637616"/>
              <a:gd name="connsiteY27" fmla="*/ 965200 h 1151467"/>
              <a:gd name="connsiteX28" fmla="*/ 431800 w 637616"/>
              <a:gd name="connsiteY28" fmla="*/ 990600 h 1151467"/>
              <a:gd name="connsiteX29" fmla="*/ 457200 w 637616"/>
              <a:gd name="connsiteY29" fmla="*/ 1007533 h 1151467"/>
              <a:gd name="connsiteX30" fmla="*/ 508000 w 637616"/>
              <a:gd name="connsiteY30" fmla="*/ 1041400 h 1151467"/>
              <a:gd name="connsiteX31" fmla="*/ 558800 w 637616"/>
              <a:gd name="connsiteY31" fmla="*/ 1083733 h 1151467"/>
              <a:gd name="connsiteX32" fmla="*/ 567267 w 637616"/>
              <a:gd name="connsiteY32" fmla="*/ 1058333 h 1151467"/>
              <a:gd name="connsiteX33" fmla="*/ 609600 w 637616"/>
              <a:gd name="connsiteY33" fmla="*/ 1016000 h 1151467"/>
              <a:gd name="connsiteX34" fmla="*/ 626533 w 637616"/>
              <a:gd name="connsiteY34" fmla="*/ 990600 h 1151467"/>
              <a:gd name="connsiteX35" fmla="*/ 635000 w 637616"/>
              <a:gd name="connsiteY35" fmla="*/ 965200 h 1151467"/>
              <a:gd name="connsiteX36" fmla="*/ 609600 w 637616"/>
              <a:gd name="connsiteY36" fmla="*/ 982133 h 1151467"/>
              <a:gd name="connsiteX37" fmla="*/ 584200 w 637616"/>
              <a:gd name="connsiteY37" fmla="*/ 1041400 h 1151467"/>
              <a:gd name="connsiteX38" fmla="*/ 575733 w 637616"/>
              <a:gd name="connsiteY38" fmla="*/ 1066800 h 1151467"/>
              <a:gd name="connsiteX39" fmla="*/ 550333 w 637616"/>
              <a:gd name="connsiteY39" fmla="*/ 1083733 h 1151467"/>
              <a:gd name="connsiteX40" fmla="*/ 533400 w 637616"/>
              <a:gd name="connsiteY40" fmla="*/ 1058333 h 1151467"/>
              <a:gd name="connsiteX41" fmla="*/ 457200 w 637616"/>
              <a:gd name="connsiteY41" fmla="*/ 1032933 h 1151467"/>
              <a:gd name="connsiteX42" fmla="*/ 431800 w 637616"/>
              <a:gd name="connsiteY42" fmla="*/ 1007533 h 1151467"/>
              <a:gd name="connsiteX43" fmla="*/ 406400 w 637616"/>
              <a:gd name="connsiteY43" fmla="*/ 999067 h 1151467"/>
              <a:gd name="connsiteX44" fmla="*/ 423333 w 637616"/>
              <a:gd name="connsiteY44" fmla="*/ 1024467 h 1151467"/>
              <a:gd name="connsiteX45" fmla="*/ 440267 w 637616"/>
              <a:gd name="connsiteY45" fmla="*/ 1041400 h 1151467"/>
              <a:gd name="connsiteX46" fmla="*/ 457200 w 637616"/>
              <a:gd name="connsiteY46" fmla="*/ 1066800 h 1151467"/>
              <a:gd name="connsiteX47" fmla="*/ 482600 w 637616"/>
              <a:gd name="connsiteY47" fmla="*/ 1075267 h 1151467"/>
              <a:gd name="connsiteX48" fmla="*/ 516467 w 637616"/>
              <a:gd name="connsiteY48" fmla="*/ 1066800 h 1151467"/>
              <a:gd name="connsiteX49" fmla="*/ 524933 w 637616"/>
              <a:gd name="connsiteY49" fmla="*/ 1041400 h 1151467"/>
              <a:gd name="connsiteX50" fmla="*/ 558800 w 637616"/>
              <a:gd name="connsiteY50" fmla="*/ 1016000 h 1151467"/>
              <a:gd name="connsiteX51" fmla="*/ 626533 w 637616"/>
              <a:gd name="connsiteY51" fmla="*/ 999067 h 1151467"/>
              <a:gd name="connsiteX52" fmla="*/ 618067 w 637616"/>
              <a:gd name="connsiteY52" fmla="*/ 982133 h 1151467"/>
              <a:gd name="connsiteX53" fmla="*/ 592667 w 637616"/>
              <a:gd name="connsiteY53" fmla="*/ 1024467 h 1151467"/>
              <a:gd name="connsiteX54" fmla="*/ 584200 w 637616"/>
              <a:gd name="connsiteY54" fmla="*/ 1049867 h 1151467"/>
              <a:gd name="connsiteX55" fmla="*/ 558800 w 637616"/>
              <a:gd name="connsiteY55" fmla="*/ 1058333 h 1151467"/>
              <a:gd name="connsiteX56" fmla="*/ 516467 w 637616"/>
              <a:gd name="connsiteY56" fmla="*/ 1083733 h 1151467"/>
              <a:gd name="connsiteX57" fmla="*/ 508000 w 637616"/>
              <a:gd name="connsiteY57" fmla="*/ 1109133 h 1151467"/>
              <a:gd name="connsiteX58" fmla="*/ 516467 w 637616"/>
              <a:gd name="connsiteY58" fmla="*/ 1058333 h 1151467"/>
              <a:gd name="connsiteX59" fmla="*/ 524933 w 637616"/>
              <a:gd name="connsiteY59" fmla="*/ 990600 h 1151467"/>
              <a:gd name="connsiteX60" fmla="*/ 516467 w 637616"/>
              <a:gd name="connsiteY60" fmla="*/ 829733 h 1151467"/>
              <a:gd name="connsiteX61" fmla="*/ 508000 w 637616"/>
              <a:gd name="connsiteY61" fmla="*/ 795867 h 1151467"/>
              <a:gd name="connsiteX62" fmla="*/ 482600 w 637616"/>
              <a:gd name="connsiteY62" fmla="*/ 651933 h 1151467"/>
              <a:gd name="connsiteX63" fmla="*/ 465667 w 637616"/>
              <a:gd name="connsiteY63" fmla="*/ 584200 h 1151467"/>
              <a:gd name="connsiteX64" fmla="*/ 457200 w 637616"/>
              <a:gd name="connsiteY64" fmla="*/ 550333 h 1151467"/>
              <a:gd name="connsiteX65" fmla="*/ 440267 w 637616"/>
              <a:gd name="connsiteY65" fmla="*/ 524933 h 1151467"/>
              <a:gd name="connsiteX66" fmla="*/ 423333 w 637616"/>
              <a:gd name="connsiteY66" fmla="*/ 474133 h 1151467"/>
              <a:gd name="connsiteX67" fmla="*/ 406400 w 637616"/>
              <a:gd name="connsiteY67" fmla="*/ 389467 h 1151467"/>
              <a:gd name="connsiteX68" fmla="*/ 389467 w 637616"/>
              <a:gd name="connsiteY68" fmla="*/ 355600 h 1151467"/>
              <a:gd name="connsiteX69" fmla="*/ 372533 w 637616"/>
              <a:gd name="connsiteY69" fmla="*/ 338667 h 1151467"/>
              <a:gd name="connsiteX70" fmla="*/ 321733 w 637616"/>
              <a:gd name="connsiteY70" fmla="*/ 237067 h 1151467"/>
              <a:gd name="connsiteX71" fmla="*/ 304800 w 637616"/>
              <a:gd name="connsiteY71" fmla="*/ 211667 h 1151467"/>
              <a:gd name="connsiteX72" fmla="*/ 270933 w 637616"/>
              <a:gd name="connsiteY72" fmla="*/ 177800 h 1151467"/>
              <a:gd name="connsiteX73" fmla="*/ 220133 w 637616"/>
              <a:gd name="connsiteY73" fmla="*/ 135467 h 1151467"/>
              <a:gd name="connsiteX74" fmla="*/ 203200 w 637616"/>
              <a:gd name="connsiteY74" fmla="*/ 110067 h 1151467"/>
              <a:gd name="connsiteX75" fmla="*/ 177800 w 637616"/>
              <a:gd name="connsiteY75" fmla="*/ 93133 h 1151467"/>
              <a:gd name="connsiteX76" fmla="*/ 127000 w 637616"/>
              <a:gd name="connsiteY76" fmla="*/ 50800 h 1151467"/>
              <a:gd name="connsiteX77" fmla="*/ 93133 w 637616"/>
              <a:gd name="connsiteY77" fmla="*/ 42333 h 1151467"/>
              <a:gd name="connsiteX78" fmla="*/ 42333 w 637616"/>
              <a:gd name="connsiteY78" fmla="*/ 8467 h 1151467"/>
              <a:gd name="connsiteX79" fmla="*/ 59267 w 637616"/>
              <a:gd name="connsiteY79" fmla="*/ 25400 h 1151467"/>
              <a:gd name="connsiteX80" fmla="*/ 101600 w 637616"/>
              <a:gd name="connsiteY80" fmla="*/ 42333 h 1151467"/>
              <a:gd name="connsiteX81" fmla="*/ 135467 w 637616"/>
              <a:gd name="connsiteY81" fmla="*/ 67733 h 1151467"/>
              <a:gd name="connsiteX82" fmla="*/ 152400 w 637616"/>
              <a:gd name="connsiteY82" fmla="*/ 84667 h 1151467"/>
              <a:gd name="connsiteX83" fmla="*/ 177800 w 637616"/>
              <a:gd name="connsiteY83" fmla="*/ 93133 h 1151467"/>
              <a:gd name="connsiteX84" fmla="*/ 203200 w 637616"/>
              <a:gd name="connsiteY84" fmla="*/ 110067 h 1151467"/>
              <a:gd name="connsiteX85" fmla="*/ 220133 w 637616"/>
              <a:gd name="connsiteY85" fmla="*/ 135467 h 1151467"/>
              <a:gd name="connsiteX86" fmla="*/ 245533 w 637616"/>
              <a:gd name="connsiteY86" fmla="*/ 143933 h 1151467"/>
              <a:gd name="connsiteX87" fmla="*/ 262467 w 637616"/>
              <a:gd name="connsiteY87" fmla="*/ 169333 h 1151467"/>
              <a:gd name="connsiteX88" fmla="*/ 279400 w 637616"/>
              <a:gd name="connsiteY88" fmla="*/ 186267 h 1151467"/>
              <a:gd name="connsiteX89" fmla="*/ 313267 w 637616"/>
              <a:gd name="connsiteY89" fmla="*/ 237067 h 1151467"/>
              <a:gd name="connsiteX90" fmla="*/ 321733 w 637616"/>
              <a:gd name="connsiteY90" fmla="*/ 262467 h 1151467"/>
              <a:gd name="connsiteX91" fmla="*/ 338667 w 637616"/>
              <a:gd name="connsiteY91" fmla="*/ 279400 h 1151467"/>
              <a:gd name="connsiteX92" fmla="*/ 347133 w 637616"/>
              <a:gd name="connsiteY92" fmla="*/ 313267 h 1151467"/>
              <a:gd name="connsiteX93" fmla="*/ 364067 w 637616"/>
              <a:gd name="connsiteY93" fmla="*/ 347133 h 1151467"/>
              <a:gd name="connsiteX94" fmla="*/ 389467 w 637616"/>
              <a:gd name="connsiteY94" fmla="*/ 431800 h 1151467"/>
              <a:gd name="connsiteX95" fmla="*/ 397933 w 637616"/>
              <a:gd name="connsiteY95" fmla="*/ 457200 h 1151467"/>
              <a:gd name="connsiteX96" fmla="*/ 414867 w 637616"/>
              <a:gd name="connsiteY96" fmla="*/ 541867 h 1151467"/>
              <a:gd name="connsiteX97" fmla="*/ 431800 w 637616"/>
              <a:gd name="connsiteY97" fmla="*/ 567267 h 1151467"/>
              <a:gd name="connsiteX98" fmla="*/ 448733 w 637616"/>
              <a:gd name="connsiteY98" fmla="*/ 626533 h 1151467"/>
              <a:gd name="connsiteX99" fmla="*/ 457200 w 637616"/>
              <a:gd name="connsiteY99" fmla="*/ 660400 h 1151467"/>
              <a:gd name="connsiteX100" fmla="*/ 465667 w 637616"/>
              <a:gd name="connsiteY100" fmla="*/ 762000 h 1151467"/>
              <a:gd name="connsiteX101" fmla="*/ 482600 w 637616"/>
              <a:gd name="connsiteY101" fmla="*/ 812800 h 1151467"/>
              <a:gd name="connsiteX102" fmla="*/ 491067 w 637616"/>
              <a:gd name="connsiteY102" fmla="*/ 931333 h 1151467"/>
              <a:gd name="connsiteX103" fmla="*/ 499533 w 637616"/>
              <a:gd name="connsiteY103" fmla="*/ 956733 h 1151467"/>
              <a:gd name="connsiteX104" fmla="*/ 524933 w 637616"/>
              <a:gd name="connsiteY104" fmla="*/ 1049867 h 1151467"/>
              <a:gd name="connsiteX105" fmla="*/ 533400 w 637616"/>
              <a:gd name="connsiteY105" fmla="*/ 1143000 h 1151467"/>
              <a:gd name="connsiteX106" fmla="*/ 499533 w 637616"/>
              <a:gd name="connsiteY106" fmla="*/ 1092200 h 1151467"/>
              <a:gd name="connsiteX107" fmla="*/ 508000 w 637616"/>
              <a:gd name="connsiteY107" fmla="*/ 1092200 h 1151467"/>
              <a:gd name="connsiteX108" fmla="*/ 541867 w 637616"/>
              <a:gd name="connsiteY108" fmla="*/ 1151467 h 1151467"/>
              <a:gd name="connsiteX109" fmla="*/ 558800 w 637616"/>
              <a:gd name="connsiteY109" fmla="*/ 1134533 h 1151467"/>
              <a:gd name="connsiteX110" fmla="*/ 575733 w 637616"/>
              <a:gd name="connsiteY110" fmla="*/ 1066800 h 1151467"/>
              <a:gd name="connsiteX111" fmla="*/ 584200 w 637616"/>
              <a:gd name="connsiteY111" fmla="*/ 1032933 h 1151467"/>
              <a:gd name="connsiteX112" fmla="*/ 601133 w 637616"/>
              <a:gd name="connsiteY112" fmla="*/ 1007533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37616" h="1151467">
                <a:moveTo>
                  <a:pt x="0" y="0"/>
                </a:moveTo>
                <a:cubicBezTo>
                  <a:pt x="121320" y="24265"/>
                  <a:pt x="-28960" y="-9653"/>
                  <a:pt x="76200" y="25400"/>
                </a:cubicBezTo>
                <a:cubicBezTo>
                  <a:pt x="89852" y="29951"/>
                  <a:pt x="104650" y="30081"/>
                  <a:pt x="118533" y="33867"/>
                </a:cubicBezTo>
                <a:cubicBezTo>
                  <a:pt x="135753" y="38563"/>
                  <a:pt x="152400" y="45156"/>
                  <a:pt x="169333" y="50800"/>
                </a:cubicBezTo>
                <a:lnTo>
                  <a:pt x="194733" y="59267"/>
                </a:lnTo>
                <a:lnTo>
                  <a:pt x="245533" y="110067"/>
                </a:lnTo>
                <a:lnTo>
                  <a:pt x="262467" y="127000"/>
                </a:lnTo>
                <a:cubicBezTo>
                  <a:pt x="290142" y="210033"/>
                  <a:pt x="245274" y="92745"/>
                  <a:pt x="296333" y="169333"/>
                </a:cubicBezTo>
                <a:cubicBezTo>
                  <a:pt x="302788" y="179015"/>
                  <a:pt x="300216" y="192504"/>
                  <a:pt x="304800" y="203200"/>
                </a:cubicBezTo>
                <a:cubicBezTo>
                  <a:pt x="308808" y="212553"/>
                  <a:pt x="317182" y="219499"/>
                  <a:pt x="321733" y="228600"/>
                </a:cubicBezTo>
                <a:cubicBezTo>
                  <a:pt x="338210" y="261554"/>
                  <a:pt x="322389" y="249886"/>
                  <a:pt x="338667" y="287867"/>
                </a:cubicBezTo>
                <a:cubicBezTo>
                  <a:pt x="342675" y="297220"/>
                  <a:pt x="350552" y="304432"/>
                  <a:pt x="355600" y="313267"/>
                </a:cubicBezTo>
                <a:cubicBezTo>
                  <a:pt x="361862" y="324225"/>
                  <a:pt x="367561" y="335532"/>
                  <a:pt x="372533" y="347133"/>
                </a:cubicBezTo>
                <a:cubicBezTo>
                  <a:pt x="381233" y="367433"/>
                  <a:pt x="383329" y="384918"/>
                  <a:pt x="389467" y="406400"/>
                </a:cubicBezTo>
                <a:cubicBezTo>
                  <a:pt x="391919" y="414981"/>
                  <a:pt x="395997" y="423088"/>
                  <a:pt x="397933" y="431800"/>
                </a:cubicBezTo>
                <a:cubicBezTo>
                  <a:pt x="401657" y="448558"/>
                  <a:pt x="402676" y="465842"/>
                  <a:pt x="406400" y="482600"/>
                </a:cubicBezTo>
                <a:cubicBezTo>
                  <a:pt x="412509" y="510090"/>
                  <a:pt x="419855" y="513996"/>
                  <a:pt x="431800" y="541867"/>
                </a:cubicBezTo>
                <a:cubicBezTo>
                  <a:pt x="435316" y="550070"/>
                  <a:pt x="437815" y="558686"/>
                  <a:pt x="440267" y="567267"/>
                </a:cubicBezTo>
                <a:cubicBezTo>
                  <a:pt x="451998" y="608327"/>
                  <a:pt x="446729" y="598093"/>
                  <a:pt x="457200" y="643467"/>
                </a:cubicBezTo>
                <a:cubicBezTo>
                  <a:pt x="462433" y="666144"/>
                  <a:pt x="463725" y="690385"/>
                  <a:pt x="474133" y="711200"/>
                </a:cubicBezTo>
                <a:cubicBezTo>
                  <a:pt x="479778" y="722489"/>
                  <a:pt x="484805" y="734108"/>
                  <a:pt x="491067" y="745067"/>
                </a:cubicBezTo>
                <a:cubicBezTo>
                  <a:pt x="496116" y="753902"/>
                  <a:pt x="503449" y="761366"/>
                  <a:pt x="508000" y="770467"/>
                </a:cubicBezTo>
                <a:cubicBezTo>
                  <a:pt x="511991" y="778449"/>
                  <a:pt x="513645" y="787400"/>
                  <a:pt x="516467" y="795867"/>
                </a:cubicBezTo>
                <a:cubicBezTo>
                  <a:pt x="519289" y="821267"/>
                  <a:pt x="519186" y="847165"/>
                  <a:pt x="524933" y="872067"/>
                </a:cubicBezTo>
                <a:cubicBezTo>
                  <a:pt x="527771" y="884365"/>
                  <a:pt x="541027" y="893340"/>
                  <a:pt x="541867" y="905933"/>
                </a:cubicBezTo>
                <a:cubicBezTo>
                  <a:pt x="544798" y="949897"/>
                  <a:pt x="533651" y="997814"/>
                  <a:pt x="524933" y="1041400"/>
                </a:cubicBezTo>
                <a:cubicBezTo>
                  <a:pt x="516466" y="1030111"/>
                  <a:pt x="510080" y="1016908"/>
                  <a:pt x="499533" y="1007533"/>
                </a:cubicBezTo>
                <a:cubicBezTo>
                  <a:pt x="464599" y="976481"/>
                  <a:pt x="457825" y="976698"/>
                  <a:pt x="423333" y="965200"/>
                </a:cubicBezTo>
                <a:cubicBezTo>
                  <a:pt x="426155" y="973667"/>
                  <a:pt x="426225" y="983631"/>
                  <a:pt x="431800" y="990600"/>
                </a:cubicBezTo>
                <a:cubicBezTo>
                  <a:pt x="438157" y="998546"/>
                  <a:pt x="449383" y="1001019"/>
                  <a:pt x="457200" y="1007533"/>
                </a:cubicBezTo>
                <a:cubicBezTo>
                  <a:pt x="499482" y="1042768"/>
                  <a:pt x="463362" y="1026520"/>
                  <a:pt x="508000" y="1041400"/>
                </a:cubicBezTo>
                <a:cubicBezTo>
                  <a:pt x="510081" y="1043481"/>
                  <a:pt x="549370" y="1086091"/>
                  <a:pt x="558800" y="1083733"/>
                </a:cubicBezTo>
                <a:cubicBezTo>
                  <a:pt x="567458" y="1081568"/>
                  <a:pt x="563276" y="1066315"/>
                  <a:pt x="567267" y="1058333"/>
                </a:cubicBezTo>
                <a:cubicBezTo>
                  <a:pt x="581378" y="1030110"/>
                  <a:pt x="584199" y="1032933"/>
                  <a:pt x="609600" y="1016000"/>
                </a:cubicBezTo>
                <a:cubicBezTo>
                  <a:pt x="615244" y="1007533"/>
                  <a:pt x="621982" y="999701"/>
                  <a:pt x="626533" y="990600"/>
                </a:cubicBezTo>
                <a:cubicBezTo>
                  <a:pt x="630524" y="982618"/>
                  <a:pt x="642982" y="969191"/>
                  <a:pt x="635000" y="965200"/>
                </a:cubicBezTo>
                <a:cubicBezTo>
                  <a:pt x="625899" y="960649"/>
                  <a:pt x="618067" y="976489"/>
                  <a:pt x="609600" y="982133"/>
                </a:cubicBezTo>
                <a:cubicBezTo>
                  <a:pt x="591979" y="1052616"/>
                  <a:pt x="613435" y="982931"/>
                  <a:pt x="584200" y="1041400"/>
                </a:cubicBezTo>
                <a:cubicBezTo>
                  <a:pt x="580209" y="1049382"/>
                  <a:pt x="581308" y="1059831"/>
                  <a:pt x="575733" y="1066800"/>
                </a:cubicBezTo>
                <a:cubicBezTo>
                  <a:pt x="569376" y="1074746"/>
                  <a:pt x="558800" y="1078089"/>
                  <a:pt x="550333" y="1083733"/>
                </a:cubicBezTo>
                <a:cubicBezTo>
                  <a:pt x="544689" y="1075266"/>
                  <a:pt x="541217" y="1064847"/>
                  <a:pt x="533400" y="1058333"/>
                </a:cubicBezTo>
                <a:cubicBezTo>
                  <a:pt x="511262" y="1039885"/>
                  <a:pt x="483861" y="1038265"/>
                  <a:pt x="457200" y="1032933"/>
                </a:cubicBezTo>
                <a:cubicBezTo>
                  <a:pt x="448733" y="1024466"/>
                  <a:pt x="441763" y="1014175"/>
                  <a:pt x="431800" y="1007533"/>
                </a:cubicBezTo>
                <a:cubicBezTo>
                  <a:pt x="424374" y="1002583"/>
                  <a:pt x="410391" y="991085"/>
                  <a:pt x="406400" y="999067"/>
                </a:cubicBezTo>
                <a:cubicBezTo>
                  <a:pt x="401849" y="1008168"/>
                  <a:pt x="416976" y="1016521"/>
                  <a:pt x="423333" y="1024467"/>
                </a:cubicBezTo>
                <a:cubicBezTo>
                  <a:pt x="428320" y="1030700"/>
                  <a:pt x="435280" y="1035167"/>
                  <a:pt x="440267" y="1041400"/>
                </a:cubicBezTo>
                <a:cubicBezTo>
                  <a:pt x="446624" y="1049346"/>
                  <a:pt x="449254" y="1060443"/>
                  <a:pt x="457200" y="1066800"/>
                </a:cubicBezTo>
                <a:cubicBezTo>
                  <a:pt x="464169" y="1072375"/>
                  <a:pt x="474133" y="1072445"/>
                  <a:pt x="482600" y="1075267"/>
                </a:cubicBezTo>
                <a:cubicBezTo>
                  <a:pt x="493889" y="1072445"/>
                  <a:pt x="507381" y="1074069"/>
                  <a:pt x="516467" y="1066800"/>
                </a:cubicBezTo>
                <a:cubicBezTo>
                  <a:pt x="523436" y="1061225"/>
                  <a:pt x="519220" y="1048256"/>
                  <a:pt x="524933" y="1041400"/>
                </a:cubicBezTo>
                <a:cubicBezTo>
                  <a:pt x="533967" y="1030559"/>
                  <a:pt x="546548" y="1023001"/>
                  <a:pt x="558800" y="1016000"/>
                </a:cubicBezTo>
                <a:cubicBezTo>
                  <a:pt x="572821" y="1007988"/>
                  <a:pt x="615809" y="1001212"/>
                  <a:pt x="626533" y="999067"/>
                </a:cubicBezTo>
                <a:cubicBezTo>
                  <a:pt x="634032" y="954075"/>
                  <a:pt x="644915" y="919489"/>
                  <a:pt x="618067" y="982133"/>
                </a:cubicBezTo>
                <a:cubicBezTo>
                  <a:pt x="601580" y="1020601"/>
                  <a:pt x="620826" y="996307"/>
                  <a:pt x="592667" y="1024467"/>
                </a:cubicBezTo>
                <a:cubicBezTo>
                  <a:pt x="589845" y="1032934"/>
                  <a:pt x="590511" y="1043556"/>
                  <a:pt x="584200" y="1049867"/>
                </a:cubicBezTo>
                <a:cubicBezTo>
                  <a:pt x="577889" y="1056178"/>
                  <a:pt x="566453" y="1053741"/>
                  <a:pt x="558800" y="1058333"/>
                </a:cubicBezTo>
                <a:cubicBezTo>
                  <a:pt x="500691" y="1093199"/>
                  <a:pt x="588420" y="1059750"/>
                  <a:pt x="516467" y="1083733"/>
                </a:cubicBezTo>
                <a:cubicBezTo>
                  <a:pt x="513645" y="1092200"/>
                  <a:pt x="508000" y="1118058"/>
                  <a:pt x="508000" y="1109133"/>
                </a:cubicBezTo>
                <a:cubicBezTo>
                  <a:pt x="508000" y="1091966"/>
                  <a:pt x="514039" y="1075327"/>
                  <a:pt x="516467" y="1058333"/>
                </a:cubicBezTo>
                <a:cubicBezTo>
                  <a:pt x="519685" y="1035808"/>
                  <a:pt x="522111" y="1013178"/>
                  <a:pt x="524933" y="990600"/>
                </a:cubicBezTo>
                <a:cubicBezTo>
                  <a:pt x="522111" y="936978"/>
                  <a:pt x="521119" y="883228"/>
                  <a:pt x="516467" y="829733"/>
                </a:cubicBezTo>
                <a:cubicBezTo>
                  <a:pt x="515459" y="818141"/>
                  <a:pt x="509285" y="807432"/>
                  <a:pt x="508000" y="795867"/>
                </a:cubicBezTo>
                <a:cubicBezTo>
                  <a:pt x="492680" y="657991"/>
                  <a:pt x="523080" y="712654"/>
                  <a:pt x="482600" y="651933"/>
                </a:cubicBezTo>
                <a:lnTo>
                  <a:pt x="465667" y="584200"/>
                </a:lnTo>
                <a:cubicBezTo>
                  <a:pt x="462845" y="572911"/>
                  <a:pt x="463655" y="560015"/>
                  <a:pt x="457200" y="550333"/>
                </a:cubicBezTo>
                <a:cubicBezTo>
                  <a:pt x="451556" y="541866"/>
                  <a:pt x="444400" y="534232"/>
                  <a:pt x="440267" y="524933"/>
                </a:cubicBezTo>
                <a:cubicBezTo>
                  <a:pt x="433018" y="508622"/>
                  <a:pt x="423333" y="474133"/>
                  <a:pt x="423333" y="474133"/>
                </a:cubicBezTo>
                <a:cubicBezTo>
                  <a:pt x="420406" y="456567"/>
                  <a:pt x="413980" y="409680"/>
                  <a:pt x="406400" y="389467"/>
                </a:cubicBezTo>
                <a:cubicBezTo>
                  <a:pt x="401968" y="377649"/>
                  <a:pt x="396468" y="366102"/>
                  <a:pt x="389467" y="355600"/>
                </a:cubicBezTo>
                <a:cubicBezTo>
                  <a:pt x="385039" y="348958"/>
                  <a:pt x="378178" y="344311"/>
                  <a:pt x="372533" y="338667"/>
                </a:cubicBezTo>
                <a:cubicBezTo>
                  <a:pt x="349164" y="268559"/>
                  <a:pt x="365501" y="302720"/>
                  <a:pt x="321733" y="237067"/>
                </a:cubicBezTo>
                <a:cubicBezTo>
                  <a:pt x="316089" y="228600"/>
                  <a:pt x="311995" y="218862"/>
                  <a:pt x="304800" y="211667"/>
                </a:cubicBezTo>
                <a:cubicBezTo>
                  <a:pt x="293511" y="200378"/>
                  <a:pt x="283705" y="187379"/>
                  <a:pt x="270933" y="177800"/>
                </a:cubicBezTo>
                <a:cubicBezTo>
                  <a:pt x="254473" y="165455"/>
                  <a:pt x="233586" y="152283"/>
                  <a:pt x="220133" y="135467"/>
                </a:cubicBezTo>
                <a:cubicBezTo>
                  <a:pt x="213776" y="127521"/>
                  <a:pt x="210395" y="117262"/>
                  <a:pt x="203200" y="110067"/>
                </a:cubicBezTo>
                <a:cubicBezTo>
                  <a:pt x="196005" y="102872"/>
                  <a:pt x="185617" y="99647"/>
                  <a:pt x="177800" y="93133"/>
                </a:cubicBezTo>
                <a:cubicBezTo>
                  <a:pt x="156260" y="75183"/>
                  <a:pt x="152968" y="61929"/>
                  <a:pt x="127000" y="50800"/>
                </a:cubicBezTo>
                <a:cubicBezTo>
                  <a:pt x="116304" y="46216"/>
                  <a:pt x="104422" y="45155"/>
                  <a:pt x="93133" y="42333"/>
                </a:cubicBezTo>
                <a:cubicBezTo>
                  <a:pt x="76200" y="31044"/>
                  <a:pt x="27942" y="-5923"/>
                  <a:pt x="42333" y="8467"/>
                </a:cubicBezTo>
                <a:cubicBezTo>
                  <a:pt x="47978" y="14111"/>
                  <a:pt x="52336" y="21440"/>
                  <a:pt x="59267" y="25400"/>
                </a:cubicBezTo>
                <a:cubicBezTo>
                  <a:pt x="72463" y="32940"/>
                  <a:pt x="88315" y="34952"/>
                  <a:pt x="101600" y="42333"/>
                </a:cubicBezTo>
                <a:cubicBezTo>
                  <a:pt x="113935" y="49186"/>
                  <a:pt x="124627" y="58699"/>
                  <a:pt x="135467" y="67733"/>
                </a:cubicBezTo>
                <a:cubicBezTo>
                  <a:pt x="141599" y="72843"/>
                  <a:pt x="145555" y="80560"/>
                  <a:pt x="152400" y="84667"/>
                </a:cubicBezTo>
                <a:cubicBezTo>
                  <a:pt x="160053" y="89259"/>
                  <a:pt x="169333" y="90311"/>
                  <a:pt x="177800" y="93133"/>
                </a:cubicBezTo>
                <a:cubicBezTo>
                  <a:pt x="186267" y="98778"/>
                  <a:pt x="196005" y="102872"/>
                  <a:pt x="203200" y="110067"/>
                </a:cubicBezTo>
                <a:cubicBezTo>
                  <a:pt x="210395" y="117262"/>
                  <a:pt x="212187" y="129110"/>
                  <a:pt x="220133" y="135467"/>
                </a:cubicBezTo>
                <a:cubicBezTo>
                  <a:pt x="227102" y="141042"/>
                  <a:pt x="237066" y="141111"/>
                  <a:pt x="245533" y="143933"/>
                </a:cubicBezTo>
                <a:cubicBezTo>
                  <a:pt x="251178" y="152400"/>
                  <a:pt x="256110" y="161387"/>
                  <a:pt x="262467" y="169333"/>
                </a:cubicBezTo>
                <a:cubicBezTo>
                  <a:pt x="267454" y="175566"/>
                  <a:pt x="275830" y="179127"/>
                  <a:pt x="279400" y="186267"/>
                </a:cubicBezTo>
                <a:cubicBezTo>
                  <a:pt x="306736" y="240939"/>
                  <a:pt x="263843" y="204116"/>
                  <a:pt x="313267" y="237067"/>
                </a:cubicBezTo>
                <a:cubicBezTo>
                  <a:pt x="316089" y="245534"/>
                  <a:pt x="317141" y="254814"/>
                  <a:pt x="321733" y="262467"/>
                </a:cubicBezTo>
                <a:cubicBezTo>
                  <a:pt x="325840" y="269312"/>
                  <a:pt x="335097" y="272260"/>
                  <a:pt x="338667" y="279400"/>
                </a:cubicBezTo>
                <a:cubicBezTo>
                  <a:pt x="343871" y="289808"/>
                  <a:pt x="343047" y="302372"/>
                  <a:pt x="347133" y="313267"/>
                </a:cubicBezTo>
                <a:cubicBezTo>
                  <a:pt x="351565" y="325085"/>
                  <a:pt x="358422" y="335844"/>
                  <a:pt x="364067" y="347133"/>
                </a:cubicBezTo>
                <a:cubicBezTo>
                  <a:pt x="376863" y="398323"/>
                  <a:pt x="368851" y="369951"/>
                  <a:pt x="389467" y="431800"/>
                </a:cubicBezTo>
                <a:lnTo>
                  <a:pt x="397933" y="457200"/>
                </a:lnTo>
                <a:cubicBezTo>
                  <a:pt x="401054" y="479044"/>
                  <a:pt x="403044" y="518222"/>
                  <a:pt x="414867" y="541867"/>
                </a:cubicBezTo>
                <a:cubicBezTo>
                  <a:pt x="419418" y="550968"/>
                  <a:pt x="426156" y="558800"/>
                  <a:pt x="431800" y="567267"/>
                </a:cubicBezTo>
                <a:cubicBezTo>
                  <a:pt x="458273" y="673152"/>
                  <a:pt x="424438" y="541498"/>
                  <a:pt x="448733" y="626533"/>
                </a:cubicBezTo>
                <a:cubicBezTo>
                  <a:pt x="451930" y="637722"/>
                  <a:pt x="454378" y="649111"/>
                  <a:pt x="457200" y="660400"/>
                </a:cubicBezTo>
                <a:cubicBezTo>
                  <a:pt x="460022" y="694267"/>
                  <a:pt x="460080" y="728478"/>
                  <a:pt x="465667" y="762000"/>
                </a:cubicBezTo>
                <a:cubicBezTo>
                  <a:pt x="468601" y="779606"/>
                  <a:pt x="482600" y="812800"/>
                  <a:pt x="482600" y="812800"/>
                </a:cubicBezTo>
                <a:cubicBezTo>
                  <a:pt x="485422" y="852311"/>
                  <a:pt x="486439" y="891993"/>
                  <a:pt x="491067" y="931333"/>
                </a:cubicBezTo>
                <a:cubicBezTo>
                  <a:pt x="492110" y="940196"/>
                  <a:pt x="497185" y="948123"/>
                  <a:pt x="499533" y="956733"/>
                </a:cubicBezTo>
                <a:cubicBezTo>
                  <a:pt x="528180" y="1061772"/>
                  <a:pt x="505446" y="991403"/>
                  <a:pt x="524933" y="1049867"/>
                </a:cubicBezTo>
                <a:cubicBezTo>
                  <a:pt x="527755" y="1080911"/>
                  <a:pt x="549438" y="1116270"/>
                  <a:pt x="533400" y="1143000"/>
                </a:cubicBezTo>
                <a:cubicBezTo>
                  <a:pt x="522929" y="1160451"/>
                  <a:pt x="499533" y="1092200"/>
                  <a:pt x="499533" y="1092200"/>
                </a:cubicBezTo>
                <a:cubicBezTo>
                  <a:pt x="491688" y="1068662"/>
                  <a:pt x="481740" y="1046244"/>
                  <a:pt x="508000" y="1092200"/>
                </a:cubicBezTo>
                <a:cubicBezTo>
                  <a:pt x="550960" y="1167381"/>
                  <a:pt x="500617" y="1089594"/>
                  <a:pt x="541867" y="1151467"/>
                </a:cubicBezTo>
                <a:cubicBezTo>
                  <a:pt x="547511" y="1145822"/>
                  <a:pt x="554693" y="1141378"/>
                  <a:pt x="558800" y="1134533"/>
                </a:cubicBezTo>
                <a:cubicBezTo>
                  <a:pt x="566811" y="1121181"/>
                  <a:pt x="573590" y="1076446"/>
                  <a:pt x="575733" y="1066800"/>
                </a:cubicBezTo>
                <a:cubicBezTo>
                  <a:pt x="578257" y="1055441"/>
                  <a:pt x="579616" y="1043629"/>
                  <a:pt x="584200" y="1032933"/>
                </a:cubicBezTo>
                <a:cubicBezTo>
                  <a:pt x="588208" y="1023580"/>
                  <a:pt x="601133" y="1007533"/>
                  <a:pt x="601133" y="1007533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txBody>
          <a:bodyPr lIns="91190" tIns="45690" rIns="91190" bIns="45690" rtlCol="0" anchor="ctr"/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78" name="TextBox 15" descr=" 78">
            <a:extLst>
              <a:ext uri="{FF2B5EF4-FFF2-40B4-BE49-F238E27FC236}">
                <a16:creationId xmlns:a16="http://schemas.microsoft.com/office/drawing/2014/main" id="{4C9C6E9F-8308-4EAC-AD10-D4521DF132A8}"/>
              </a:ext>
            </a:extLst>
          </p:cNvPr>
          <p:cNvSpPr txBox="1"/>
          <p:nvPr/>
        </p:nvSpPr>
        <p:spPr>
          <a:xfrm rot="21076520">
            <a:off x="7375339" y="4824044"/>
            <a:ext cx="2951066" cy="769381"/>
          </a:xfrm>
          <a:prstGeom prst="rect">
            <a:avLst/>
          </a:prstGeom>
          <a:noFill/>
        </p:spPr>
        <p:txBody>
          <a:bodyPr wrap="square" lIns="91190" tIns="45690" rIns="91190" bIns="45690" rtlCol="0">
            <a:spAutoFit/>
          </a:bodyPr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r>
              <a:rPr lang="en-US" sz="2200" dirty="0">
                <a:solidFill>
                  <a:srgbClr val="FF0000"/>
                </a:solidFill>
                <a:latin typeface="Segoe Print" panose="02000600000000000000" pitchFamily="2" charset="0"/>
              </a:rPr>
              <a:t>Autoethnography research begins</a:t>
            </a:r>
          </a:p>
        </p:txBody>
      </p:sp>
      <p:sp>
        <p:nvSpPr>
          <p:cNvPr id="45" name="Rectangle 44" descr=" 45" hidden="1">
            <a:extLst>
              <a:ext uri="{FF2B5EF4-FFF2-40B4-BE49-F238E27FC236}">
                <a16:creationId xmlns:a16="http://schemas.microsoft.com/office/drawing/2014/main" id="{70309AA0-AA67-4443-9F36-FC4B8B5E4A9C}"/>
              </a:ext>
            </a:extLst>
          </p:cNvPr>
          <p:cNvSpPr/>
          <p:nvPr/>
        </p:nvSpPr>
        <p:spPr>
          <a:xfrm>
            <a:off x="4105550" y="2233453"/>
            <a:ext cx="6536652" cy="2011116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 descr=" 59">
            <a:extLst>
              <a:ext uri="{FF2B5EF4-FFF2-40B4-BE49-F238E27FC236}">
                <a16:creationId xmlns:a16="http://schemas.microsoft.com/office/drawing/2014/main" id="{7095E824-0BC8-4DFB-9458-8F7A54B6FD75}"/>
              </a:ext>
            </a:extLst>
          </p:cNvPr>
          <p:cNvCxnSpPr>
            <a:cxnSpLocks/>
          </p:cNvCxnSpPr>
          <p:nvPr/>
        </p:nvCxnSpPr>
        <p:spPr>
          <a:xfrm>
            <a:off x="9314876" y="1777285"/>
            <a:ext cx="0" cy="194803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 descr=" 60">
            <a:extLst>
              <a:ext uri="{FF2B5EF4-FFF2-40B4-BE49-F238E27FC236}">
                <a16:creationId xmlns:a16="http://schemas.microsoft.com/office/drawing/2014/main" id="{A4E071DF-2221-433F-8F2F-9866C9E2F1F9}"/>
              </a:ext>
            </a:extLst>
          </p:cNvPr>
          <p:cNvGrpSpPr/>
          <p:nvPr/>
        </p:nvGrpSpPr>
        <p:grpSpPr>
          <a:xfrm>
            <a:off x="8922125" y="3728409"/>
            <a:ext cx="830546" cy="513838"/>
            <a:chOff x="3111289" y="1981689"/>
            <a:chExt cx="830546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72611F4-1072-45B5-A0C2-870AD8432713}"/>
                </a:ext>
              </a:extLst>
            </p:cNvPr>
            <p:cNvSpPr txBox="1"/>
            <p:nvPr/>
          </p:nvSpPr>
          <p:spPr>
            <a:xfrm>
              <a:off x="3111289" y="2126195"/>
              <a:ext cx="83054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FF0000"/>
                  </a:solidFill>
                </a:rPr>
                <a:t>Jun ‘18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A5333C0-D146-44E7-A759-70C213E2BB06}"/>
                </a:ext>
              </a:extLst>
            </p:cNvPr>
            <p:cNvSpPr/>
            <p:nvPr/>
          </p:nvSpPr>
          <p:spPr>
            <a:xfrm>
              <a:off x="3441883" y="1981689"/>
              <a:ext cx="137159" cy="13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74" name="Oval 73" descr=" 74">
            <a:extLst>
              <a:ext uri="{FF2B5EF4-FFF2-40B4-BE49-F238E27FC236}">
                <a16:creationId xmlns:a16="http://schemas.microsoft.com/office/drawing/2014/main" id="{32252C0E-AB12-4A78-9ED8-04F0879571DD}"/>
              </a:ext>
            </a:extLst>
          </p:cNvPr>
          <p:cNvSpPr/>
          <p:nvPr/>
        </p:nvSpPr>
        <p:spPr>
          <a:xfrm>
            <a:off x="10578557" y="3727321"/>
            <a:ext cx="137159" cy="13716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6" name="Oval 75" descr=" 76">
            <a:extLst>
              <a:ext uri="{FF2B5EF4-FFF2-40B4-BE49-F238E27FC236}">
                <a16:creationId xmlns:a16="http://schemas.microsoft.com/office/drawing/2014/main" id="{BCE98236-ED96-4785-8462-FED4A1C4F32E}"/>
              </a:ext>
            </a:extLst>
          </p:cNvPr>
          <p:cNvSpPr/>
          <p:nvPr/>
        </p:nvSpPr>
        <p:spPr>
          <a:xfrm>
            <a:off x="4046111" y="3726476"/>
            <a:ext cx="137159" cy="13716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7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 40">
            <a:extLst>
              <a:ext uri="{FF2B5EF4-FFF2-40B4-BE49-F238E27FC236}">
                <a16:creationId xmlns:a16="http://schemas.microsoft.com/office/drawing/2014/main" id="{84F29626-A619-43C7-8CB0-E40096952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Rectangle 40" descr=" 41">
            <a:extLst>
              <a:ext uri="{FF2B5EF4-FFF2-40B4-BE49-F238E27FC236}">
                <a16:creationId xmlns:a16="http://schemas.microsoft.com/office/drawing/2014/main" id="{3D075D6B-EAF6-44CB-8B77-DD96F75C5BA9}"/>
              </a:ext>
            </a:extLst>
          </p:cNvPr>
          <p:cNvSpPr/>
          <p:nvPr/>
        </p:nvSpPr>
        <p:spPr>
          <a:xfrm>
            <a:off x="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47" name="Straight Arrow Connector 46" descr=" 47">
            <a:extLst>
              <a:ext uri="{FF2B5EF4-FFF2-40B4-BE49-F238E27FC236}">
                <a16:creationId xmlns:a16="http://schemas.microsoft.com/office/drawing/2014/main" id="{1D2CEEE5-62CD-48A9-90E6-591B78B892AF}"/>
              </a:ext>
            </a:extLst>
          </p:cNvPr>
          <p:cNvCxnSpPr>
            <a:cxnSpLocks/>
          </p:cNvCxnSpPr>
          <p:nvPr/>
        </p:nvCxnSpPr>
        <p:spPr>
          <a:xfrm>
            <a:off x="4087176" y="3802199"/>
            <a:ext cx="6629400" cy="0"/>
          </a:xfrm>
          <a:prstGeom prst="straightConnector1">
            <a:avLst/>
          </a:prstGeom>
          <a:ln w="25400" cap="sq">
            <a:solidFill>
              <a:schemeClr val="bg1">
                <a:lumMod val="85000"/>
              </a:schemeClr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 descr=" 30">
            <a:extLst>
              <a:ext uri="{FF2B5EF4-FFF2-40B4-BE49-F238E27FC236}">
                <a16:creationId xmlns:a16="http://schemas.microsoft.com/office/drawing/2014/main" id="{14AAC318-3956-4225-83CE-007D5897A2DD}"/>
              </a:ext>
            </a:extLst>
          </p:cNvPr>
          <p:cNvGrpSpPr/>
          <p:nvPr/>
        </p:nvGrpSpPr>
        <p:grpSpPr>
          <a:xfrm>
            <a:off x="10321421" y="3725323"/>
            <a:ext cx="651430" cy="513838"/>
            <a:chOff x="4010303" y="1967996"/>
            <a:chExt cx="651430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5FE1CD-2E55-4A5C-85D3-DBDA9A45ED9D}"/>
                </a:ext>
              </a:extLst>
            </p:cNvPr>
            <p:cNvSpPr txBox="1"/>
            <p:nvPr/>
          </p:nvSpPr>
          <p:spPr>
            <a:xfrm>
              <a:off x="4010303" y="2112502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2019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7F0468F-E051-488E-9FDE-384BA89D13C9}"/>
                </a:ext>
              </a:extLst>
            </p:cNvPr>
            <p:cNvSpPr/>
            <p:nvPr/>
          </p:nvSpPr>
          <p:spPr>
            <a:xfrm>
              <a:off x="4267439" y="1967996"/>
              <a:ext cx="137159" cy="13716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42" name="Group 41" descr=" 42">
            <a:extLst>
              <a:ext uri="{FF2B5EF4-FFF2-40B4-BE49-F238E27FC236}">
                <a16:creationId xmlns:a16="http://schemas.microsoft.com/office/drawing/2014/main" id="{6D9381D2-03EF-4769-BA85-8AC927028824}"/>
              </a:ext>
            </a:extLst>
          </p:cNvPr>
          <p:cNvGrpSpPr/>
          <p:nvPr/>
        </p:nvGrpSpPr>
        <p:grpSpPr>
          <a:xfrm>
            <a:off x="5122696" y="3725323"/>
            <a:ext cx="651430" cy="513838"/>
            <a:chOff x="3183391" y="1981689"/>
            <a:chExt cx="651430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A80F7B-2086-4D65-AD6D-E23CA2D89CDA}"/>
                </a:ext>
              </a:extLst>
            </p:cNvPr>
            <p:cNvSpPr txBox="1"/>
            <p:nvPr/>
          </p:nvSpPr>
          <p:spPr>
            <a:xfrm>
              <a:off x="3183391" y="2126195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2017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418EA8F-F6F9-445C-B677-7C08878781A4}"/>
                </a:ext>
              </a:extLst>
            </p:cNvPr>
            <p:cNvSpPr/>
            <p:nvPr/>
          </p:nvSpPr>
          <p:spPr>
            <a:xfrm>
              <a:off x="3440527" y="1981689"/>
              <a:ext cx="137159" cy="13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cxnSp>
        <p:nvCxnSpPr>
          <p:cNvPr id="50" name="Straight Arrow Connector 49" descr=" 50">
            <a:extLst>
              <a:ext uri="{FF2B5EF4-FFF2-40B4-BE49-F238E27FC236}">
                <a16:creationId xmlns:a16="http://schemas.microsoft.com/office/drawing/2014/main" id="{6D59B16A-07BD-4375-B05F-59C6ED30155C}"/>
              </a:ext>
            </a:extLst>
          </p:cNvPr>
          <p:cNvCxnSpPr>
            <a:cxnSpLocks/>
          </p:cNvCxnSpPr>
          <p:nvPr/>
        </p:nvCxnSpPr>
        <p:spPr>
          <a:xfrm>
            <a:off x="4117887" y="2708169"/>
            <a:ext cx="3068524" cy="0"/>
          </a:xfrm>
          <a:prstGeom prst="straightConnector1">
            <a:avLst/>
          </a:prstGeom>
          <a:ln w="19050" cap="sq">
            <a:solidFill>
              <a:srgbClr val="ECB758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 descr=" 68">
            <a:extLst>
              <a:ext uri="{FF2B5EF4-FFF2-40B4-BE49-F238E27FC236}">
                <a16:creationId xmlns:a16="http://schemas.microsoft.com/office/drawing/2014/main" id="{5683DB91-351C-4827-B222-094EBE6D908A}"/>
              </a:ext>
            </a:extLst>
          </p:cNvPr>
          <p:cNvGrpSpPr/>
          <p:nvPr/>
        </p:nvGrpSpPr>
        <p:grpSpPr>
          <a:xfrm>
            <a:off x="3664412" y="3725323"/>
            <a:ext cx="906951" cy="513838"/>
            <a:chOff x="3161619" y="1981689"/>
            <a:chExt cx="906951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7405AB5-1455-448A-91D9-C4D604198AC4}"/>
                </a:ext>
              </a:extLst>
            </p:cNvPr>
            <p:cNvSpPr txBox="1"/>
            <p:nvPr/>
          </p:nvSpPr>
          <p:spPr>
            <a:xfrm>
              <a:off x="3161619" y="2126195"/>
              <a:ext cx="9069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ECB758"/>
                  </a:solidFill>
                </a:rPr>
                <a:t>Jun ‘16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C48F489-1326-4AAD-901D-77258D19C984}"/>
                </a:ext>
              </a:extLst>
            </p:cNvPr>
            <p:cNvSpPr/>
            <p:nvPr/>
          </p:nvSpPr>
          <p:spPr>
            <a:xfrm>
              <a:off x="3546515" y="1981689"/>
              <a:ext cx="137159" cy="137160"/>
            </a:xfrm>
            <a:prstGeom prst="ellipse">
              <a:avLst/>
            </a:prstGeom>
            <a:grpFill/>
            <a:ln>
              <a:solidFill>
                <a:srgbClr val="ECB7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>
                    <a:lumMod val="95000"/>
                  </a:prstClr>
                </a:solidFill>
              </a:endParaRPr>
            </a:p>
          </p:txBody>
        </p:sp>
      </p:grpSp>
      <p:sp>
        <p:nvSpPr>
          <p:cNvPr id="75" name="TextBox 74" descr=" 75">
            <a:extLst>
              <a:ext uri="{FF2B5EF4-FFF2-40B4-BE49-F238E27FC236}">
                <a16:creationId xmlns:a16="http://schemas.microsoft.com/office/drawing/2014/main" id="{4E1544C1-07B9-4512-9955-B55268AC7762}"/>
              </a:ext>
            </a:extLst>
          </p:cNvPr>
          <p:cNvSpPr txBox="1"/>
          <p:nvPr/>
        </p:nvSpPr>
        <p:spPr>
          <a:xfrm>
            <a:off x="4842681" y="2409470"/>
            <a:ext cx="1563932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ECB7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21-country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backpacking trip</a:t>
            </a:r>
          </a:p>
        </p:txBody>
      </p:sp>
      <p:grpSp>
        <p:nvGrpSpPr>
          <p:cNvPr id="79" name="Group 78" descr=" 79">
            <a:extLst>
              <a:ext uri="{FF2B5EF4-FFF2-40B4-BE49-F238E27FC236}">
                <a16:creationId xmlns:a16="http://schemas.microsoft.com/office/drawing/2014/main" id="{F33759CB-B42A-4803-9EED-577B3AA13383}"/>
              </a:ext>
            </a:extLst>
          </p:cNvPr>
          <p:cNvGrpSpPr/>
          <p:nvPr/>
        </p:nvGrpSpPr>
        <p:grpSpPr>
          <a:xfrm>
            <a:off x="7696659" y="3725323"/>
            <a:ext cx="651430" cy="513838"/>
            <a:chOff x="4003046" y="1967996"/>
            <a:chExt cx="651430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62C7240-0638-4C0F-ADC0-1C77C37841E0}"/>
                </a:ext>
              </a:extLst>
            </p:cNvPr>
            <p:cNvSpPr txBox="1"/>
            <p:nvPr/>
          </p:nvSpPr>
          <p:spPr>
            <a:xfrm>
              <a:off x="4003046" y="2112502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2018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976CD1E-7A8C-4075-A719-DE3F89688FB2}"/>
                </a:ext>
              </a:extLst>
            </p:cNvPr>
            <p:cNvSpPr/>
            <p:nvPr/>
          </p:nvSpPr>
          <p:spPr>
            <a:xfrm>
              <a:off x="4260182" y="1967996"/>
              <a:ext cx="137159" cy="13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cxnSp>
        <p:nvCxnSpPr>
          <p:cNvPr id="83" name="Straight Connector 82" descr=" 83">
            <a:extLst>
              <a:ext uri="{FF2B5EF4-FFF2-40B4-BE49-F238E27FC236}">
                <a16:creationId xmlns:a16="http://schemas.microsoft.com/office/drawing/2014/main" id="{14457E54-3F97-4A4D-9FD7-6C0767B8D1F1}"/>
              </a:ext>
            </a:extLst>
          </p:cNvPr>
          <p:cNvCxnSpPr>
            <a:cxnSpLocks/>
          </p:cNvCxnSpPr>
          <p:nvPr/>
        </p:nvCxnSpPr>
        <p:spPr>
          <a:xfrm>
            <a:off x="4116088" y="2706978"/>
            <a:ext cx="0" cy="1018345"/>
          </a:xfrm>
          <a:prstGeom prst="line">
            <a:avLst/>
          </a:prstGeom>
          <a:ln w="19050">
            <a:solidFill>
              <a:srgbClr val="ECB7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 descr=" 99">
            <a:extLst>
              <a:ext uri="{FF2B5EF4-FFF2-40B4-BE49-F238E27FC236}">
                <a16:creationId xmlns:a16="http://schemas.microsoft.com/office/drawing/2014/main" id="{03A98682-17A6-4C0D-A707-FF10F91379D9}"/>
              </a:ext>
            </a:extLst>
          </p:cNvPr>
          <p:cNvCxnSpPr>
            <a:cxnSpLocks/>
          </p:cNvCxnSpPr>
          <p:nvPr/>
        </p:nvCxnSpPr>
        <p:spPr>
          <a:xfrm>
            <a:off x="7192761" y="2706979"/>
            <a:ext cx="0" cy="1018344"/>
          </a:xfrm>
          <a:prstGeom prst="line">
            <a:avLst/>
          </a:prstGeom>
          <a:ln w="19050">
            <a:solidFill>
              <a:srgbClr val="ECB7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 descr=" 100">
            <a:extLst>
              <a:ext uri="{FF2B5EF4-FFF2-40B4-BE49-F238E27FC236}">
                <a16:creationId xmlns:a16="http://schemas.microsoft.com/office/drawing/2014/main" id="{78413CC1-7C87-4D93-93D0-505254517CE5}"/>
              </a:ext>
            </a:extLst>
          </p:cNvPr>
          <p:cNvCxnSpPr>
            <a:cxnSpLocks/>
          </p:cNvCxnSpPr>
          <p:nvPr/>
        </p:nvCxnSpPr>
        <p:spPr>
          <a:xfrm>
            <a:off x="7192761" y="2708169"/>
            <a:ext cx="3444759" cy="0"/>
          </a:xfrm>
          <a:prstGeom prst="straightConnector1">
            <a:avLst/>
          </a:prstGeom>
          <a:ln w="19050" cap="sq">
            <a:solidFill>
              <a:srgbClr val="ECB758"/>
            </a:solidFill>
            <a:headEnd type="none" w="sm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 descr=" 104">
            <a:extLst>
              <a:ext uri="{FF2B5EF4-FFF2-40B4-BE49-F238E27FC236}">
                <a16:creationId xmlns:a16="http://schemas.microsoft.com/office/drawing/2014/main" id="{AB7F5983-F6FD-41AA-88F0-0155A0CB9B5A}"/>
              </a:ext>
            </a:extLst>
          </p:cNvPr>
          <p:cNvSpPr txBox="1"/>
          <p:nvPr/>
        </p:nvSpPr>
        <p:spPr>
          <a:xfrm>
            <a:off x="8135590" y="2409470"/>
            <a:ext cx="753071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ECB7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PhD 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at UW</a:t>
            </a:r>
          </a:p>
        </p:txBody>
      </p:sp>
      <p:grpSp>
        <p:nvGrpSpPr>
          <p:cNvPr id="105" name="Group 104" descr=" 105">
            <a:extLst>
              <a:ext uri="{FF2B5EF4-FFF2-40B4-BE49-F238E27FC236}">
                <a16:creationId xmlns:a16="http://schemas.microsoft.com/office/drawing/2014/main" id="{042EA388-F096-4DDC-9A43-CC18BFBC495B}"/>
              </a:ext>
            </a:extLst>
          </p:cNvPr>
          <p:cNvGrpSpPr/>
          <p:nvPr/>
        </p:nvGrpSpPr>
        <p:grpSpPr>
          <a:xfrm>
            <a:off x="6793903" y="3725323"/>
            <a:ext cx="830546" cy="513838"/>
            <a:chOff x="3111289" y="1981689"/>
            <a:chExt cx="830546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63A8794-A821-4311-A496-CFE0322FD08F}"/>
                </a:ext>
              </a:extLst>
            </p:cNvPr>
            <p:cNvSpPr txBox="1"/>
            <p:nvPr/>
          </p:nvSpPr>
          <p:spPr>
            <a:xfrm>
              <a:off x="3111289" y="2126195"/>
              <a:ext cx="83054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ECB758"/>
                  </a:solidFill>
                </a:rPr>
                <a:t>Sep ‘17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6C1134C-2EAA-44DD-8E66-A3D266A450D2}"/>
                </a:ext>
              </a:extLst>
            </p:cNvPr>
            <p:cNvSpPr/>
            <p:nvPr/>
          </p:nvSpPr>
          <p:spPr>
            <a:xfrm>
              <a:off x="3441883" y="1981689"/>
              <a:ext cx="137159" cy="13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ECB7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ECB758"/>
                </a:solidFill>
              </a:endParaRPr>
            </a:p>
          </p:txBody>
        </p:sp>
      </p:grpSp>
      <p:cxnSp>
        <p:nvCxnSpPr>
          <p:cNvPr id="37" name="Straight Arrow Connector 36" descr=" 64">
            <a:extLst>
              <a:ext uri="{FF2B5EF4-FFF2-40B4-BE49-F238E27FC236}">
                <a16:creationId xmlns:a16="http://schemas.microsoft.com/office/drawing/2014/main" id="{04860B9C-C4B3-4142-AC3D-FCD1FAE1C353}"/>
              </a:ext>
            </a:extLst>
          </p:cNvPr>
          <p:cNvCxnSpPr>
            <a:cxnSpLocks/>
          </p:cNvCxnSpPr>
          <p:nvPr/>
        </p:nvCxnSpPr>
        <p:spPr>
          <a:xfrm>
            <a:off x="4116088" y="1777285"/>
            <a:ext cx="5205210" cy="0"/>
          </a:xfrm>
          <a:prstGeom prst="straightConnector1">
            <a:avLst/>
          </a:prstGeom>
          <a:ln w="38100" cap="sq">
            <a:solidFill>
              <a:srgbClr val="FF0000"/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 descr=" 66">
            <a:extLst>
              <a:ext uri="{FF2B5EF4-FFF2-40B4-BE49-F238E27FC236}">
                <a16:creationId xmlns:a16="http://schemas.microsoft.com/office/drawing/2014/main" id="{C5022FFE-4752-448C-A2B6-8063D8F046D8}"/>
              </a:ext>
            </a:extLst>
          </p:cNvPr>
          <p:cNvSpPr txBox="1"/>
          <p:nvPr/>
        </p:nvSpPr>
        <p:spPr>
          <a:xfrm>
            <a:off x="6043838" y="1436301"/>
            <a:ext cx="1335345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Retrospective account</a:t>
            </a:r>
          </a:p>
        </p:txBody>
      </p:sp>
      <p:sp>
        <p:nvSpPr>
          <p:cNvPr id="77" name="Freeform 5" descr=" 77">
            <a:extLst>
              <a:ext uri="{FF2B5EF4-FFF2-40B4-BE49-F238E27FC236}">
                <a16:creationId xmlns:a16="http://schemas.microsoft.com/office/drawing/2014/main" id="{D360F671-72AB-4F05-A09F-E55D73F44F3B}"/>
              </a:ext>
            </a:extLst>
          </p:cNvPr>
          <p:cNvSpPr/>
          <p:nvPr/>
        </p:nvSpPr>
        <p:spPr>
          <a:xfrm rot="3360211" flipH="1" flipV="1">
            <a:off x="8622646" y="4215482"/>
            <a:ext cx="481800" cy="486434"/>
          </a:xfrm>
          <a:custGeom>
            <a:avLst/>
            <a:gdLst>
              <a:gd name="connsiteX0" fmla="*/ 0 w 637616"/>
              <a:gd name="connsiteY0" fmla="*/ 0 h 1151467"/>
              <a:gd name="connsiteX1" fmla="*/ 76200 w 637616"/>
              <a:gd name="connsiteY1" fmla="*/ 25400 h 1151467"/>
              <a:gd name="connsiteX2" fmla="*/ 118533 w 637616"/>
              <a:gd name="connsiteY2" fmla="*/ 33867 h 1151467"/>
              <a:gd name="connsiteX3" fmla="*/ 169333 w 637616"/>
              <a:gd name="connsiteY3" fmla="*/ 50800 h 1151467"/>
              <a:gd name="connsiteX4" fmla="*/ 194733 w 637616"/>
              <a:gd name="connsiteY4" fmla="*/ 59267 h 1151467"/>
              <a:gd name="connsiteX5" fmla="*/ 245533 w 637616"/>
              <a:gd name="connsiteY5" fmla="*/ 110067 h 1151467"/>
              <a:gd name="connsiteX6" fmla="*/ 262467 w 637616"/>
              <a:gd name="connsiteY6" fmla="*/ 127000 h 1151467"/>
              <a:gd name="connsiteX7" fmla="*/ 296333 w 637616"/>
              <a:gd name="connsiteY7" fmla="*/ 169333 h 1151467"/>
              <a:gd name="connsiteX8" fmla="*/ 304800 w 637616"/>
              <a:gd name="connsiteY8" fmla="*/ 203200 h 1151467"/>
              <a:gd name="connsiteX9" fmla="*/ 321733 w 637616"/>
              <a:gd name="connsiteY9" fmla="*/ 228600 h 1151467"/>
              <a:gd name="connsiteX10" fmla="*/ 338667 w 637616"/>
              <a:gd name="connsiteY10" fmla="*/ 287867 h 1151467"/>
              <a:gd name="connsiteX11" fmla="*/ 355600 w 637616"/>
              <a:gd name="connsiteY11" fmla="*/ 313267 h 1151467"/>
              <a:gd name="connsiteX12" fmla="*/ 372533 w 637616"/>
              <a:gd name="connsiteY12" fmla="*/ 347133 h 1151467"/>
              <a:gd name="connsiteX13" fmla="*/ 389467 w 637616"/>
              <a:gd name="connsiteY13" fmla="*/ 406400 h 1151467"/>
              <a:gd name="connsiteX14" fmla="*/ 397933 w 637616"/>
              <a:gd name="connsiteY14" fmla="*/ 431800 h 1151467"/>
              <a:gd name="connsiteX15" fmla="*/ 406400 w 637616"/>
              <a:gd name="connsiteY15" fmla="*/ 482600 h 1151467"/>
              <a:gd name="connsiteX16" fmla="*/ 431800 w 637616"/>
              <a:gd name="connsiteY16" fmla="*/ 541867 h 1151467"/>
              <a:gd name="connsiteX17" fmla="*/ 440267 w 637616"/>
              <a:gd name="connsiteY17" fmla="*/ 567267 h 1151467"/>
              <a:gd name="connsiteX18" fmla="*/ 457200 w 637616"/>
              <a:gd name="connsiteY18" fmla="*/ 643467 h 1151467"/>
              <a:gd name="connsiteX19" fmla="*/ 474133 w 637616"/>
              <a:gd name="connsiteY19" fmla="*/ 711200 h 1151467"/>
              <a:gd name="connsiteX20" fmla="*/ 491067 w 637616"/>
              <a:gd name="connsiteY20" fmla="*/ 745067 h 1151467"/>
              <a:gd name="connsiteX21" fmla="*/ 508000 w 637616"/>
              <a:gd name="connsiteY21" fmla="*/ 770467 h 1151467"/>
              <a:gd name="connsiteX22" fmla="*/ 516467 w 637616"/>
              <a:gd name="connsiteY22" fmla="*/ 795867 h 1151467"/>
              <a:gd name="connsiteX23" fmla="*/ 524933 w 637616"/>
              <a:gd name="connsiteY23" fmla="*/ 872067 h 1151467"/>
              <a:gd name="connsiteX24" fmla="*/ 541867 w 637616"/>
              <a:gd name="connsiteY24" fmla="*/ 905933 h 1151467"/>
              <a:gd name="connsiteX25" fmla="*/ 524933 w 637616"/>
              <a:gd name="connsiteY25" fmla="*/ 1041400 h 1151467"/>
              <a:gd name="connsiteX26" fmla="*/ 499533 w 637616"/>
              <a:gd name="connsiteY26" fmla="*/ 1007533 h 1151467"/>
              <a:gd name="connsiteX27" fmla="*/ 423333 w 637616"/>
              <a:gd name="connsiteY27" fmla="*/ 965200 h 1151467"/>
              <a:gd name="connsiteX28" fmla="*/ 431800 w 637616"/>
              <a:gd name="connsiteY28" fmla="*/ 990600 h 1151467"/>
              <a:gd name="connsiteX29" fmla="*/ 457200 w 637616"/>
              <a:gd name="connsiteY29" fmla="*/ 1007533 h 1151467"/>
              <a:gd name="connsiteX30" fmla="*/ 508000 w 637616"/>
              <a:gd name="connsiteY30" fmla="*/ 1041400 h 1151467"/>
              <a:gd name="connsiteX31" fmla="*/ 558800 w 637616"/>
              <a:gd name="connsiteY31" fmla="*/ 1083733 h 1151467"/>
              <a:gd name="connsiteX32" fmla="*/ 567267 w 637616"/>
              <a:gd name="connsiteY32" fmla="*/ 1058333 h 1151467"/>
              <a:gd name="connsiteX33" fmla="*/ 609600 w 637616"/>
              <a:gd name="connsiteY33" fmla="*/ 1016000 h 1151467"/>
              <a:gd name="connsiteX34" fmla="*/ 626533 w 637616"/>
              <a:gd name="connsiteY34" fmla="*/ 990600 h 1151467"/>
              <a:gd name="connsiteX35" fmla="*/ 635000 w 637616"/>
              <a:gd name="connsiteY35" fmla="*/ 965200 h 1151467"/>
              <a:gd name="connsiteX36" fmla="*/ 609600 w 637616"/>
              <a:gd name="connsiteY36" fmla="*/ 982133 h 1151467"/>
              <a:gd name="connsiteX37" fmla="*/ 584200 w 637616"/>
              <a:gd name="connsiteY37" fmla="*/ 1041400 h 1151467"/>
              <a:gd name="connsiteX38" fmla="*/ 575733 w 637616"/>
              <a:gd name="connsiteY38" fmla="*/ 1066800 h 1151467"/>
              <a:gd name="connsiteX39" fmla="*/ 550333 w 637616"/>
              <a:gd name="connsiteY39" fmla="*/ 1083733 h 1151467"/>
              <a:gd name="connsiteX40" fmla="*/ 533400 w 637616"/>
              <a:gd name="connsiteY40" fmla="*/ 1058333 h 1151467"/>
              <a:gd name="connsiteX41" fmla="*/ 457200 w 637616"/>
              <a:gd name="connsiteY41" fmla="*/ 1032933 h 1151467"/>
              <a:gd name="connsiteX42" fmla="*/ 431800 w 637616"/>
              <a:gd name="connsiteY42" fmla="*/ 1007533 h 1151467"/>
              <a:gd name="connsiteX43" fmla="*/ 406400 w 637616"/>
              <a:gd name="connsiteY43" fmla="*/ 999067 h 1151467"/>
              <a:gd name="connsiteX44" fmla="*/ 423333 w 637616"/>
              <a:gd name="connsiteY44" fmla="*/ 1024467 h 1151467"/>
              <a:gd name="connsiteX45" fmla="*/ 440267 w 637616"/>
              <a:gd name="connsiteY45" fmla="*/ 1041400 h 1151467"/>
              <a:gd name="connsiteX46" fmla="*/ 457200 w 637616"/>
              <a:gd name="connsiteY46" fmla="*/ 1066800 h 1151467"/>
              <a:gd name="connsiteX47" fmla="*/ 482600 w 637616"/>
              <a:gd name="connsiteY47" fmla="*/ 1075267 h 1151467"/>
              <a:gd name="connsiteX48" fmla="*/ 516467 w 637616"/>
              <a:gd name="connsiteY48" fmla="*/ 1066800 h 1151467"/>
              <a:gd name="connsiteX49" fmla="*/ 524933 w 637616"/>
              <a:gd name="connsiteY49" fmla="*/ 1041400 h 1151467"/>
              <a:gd name="connsiteX50" fmla="*/ 558800 w 637616"/>
              <a:gd name="connsiteY50" fmla="*/ 1016000 h 1151467"/>
              <a:gd name="connsiteX51" fmla="*/ 626533 w 637616"/>
              <a:gd name="connsiteY51" fmla="*/ 999067 h 1151467"/>
              <a:gd name="connsiteX52" fmla="*/ 618067 w 637616"/>
              <a:gd name="connsiteY52" fmla="*/ 982133 h 1151467"/>
              <a:gd name="connsiteX53" fmla="*/ 592667 w 637616"/>
              <a:gd name="connsiteY53" fmla="*/ 1024467 h 1151467"/>
              <a:gd name="connsiteX54" fmla="*/ 584200 w 637616"/>
              <a:gd name="connsiteY54" fmla="*/ 1049867 h 1151467"/>
              <a:gd name="connsiteX55" fmla="*/ 558800 w 637616"/>
              <a:gd name="connsiteY55" fmla="*/ 1058333 h 1151467"/>
              <a:gd name="connsiteX56" fmla="*/ 516467 w 637616"/>
              <a:gd name="connsiteY56" fmla="*/ 1083733 h 1151467"/>
              <a:gd name="connsiteX57" fmla="*/ 508000 w 637616"/>
              <a:gd name="connsiteY57" fmla="*/ 1109133 h 1151467"/>
              <a:gd name="connsiteX58" fmla="*/ 516467 w 637616"/>
              <a:gd name="connsiteY58" fmla="*/ 1058333 h 1151467"/>
              <a:gd name="connsiteX59" fmla="*/ 524933 w 637616"/>
              <a:gd name="connsiteY59" fmla="*/ 990600 h 1151467"/>
              <a:gd name="connsiteX60" fmla="*/ 516467 w 637616"/>
              <a:gd name="connsiteY60" fmla="*/ 829733 h 1151467"/>
              <a:gd name="connsiteX61" fmla="*/ 508000 w 637616"/>
              <a:gd name="connsiteY61" fmla="*/ 795867 h 1151467"/>
              <a:gd name="connsiteX62" fmla="*/ 482600 w 637616"/>
              <a:gd name="connsiteY62" fmla="*/ 651933 h 1151467"/>
              <a:gd name="connsiteX63" fmla="*/ 465667 w 637616"/>
              <a:gd name="connsiteY63" fmla="*/ 584200 h 1151467"/>
              <a:gd name="connsiteX64" fmla="*/ 457200 w 637616"/>
              <a:gd name="connsiteY64" fmla="*/ 550333 h 1151467"/>
              <a:gd name="connsiteX65" fmla="*/ 440267 w 637616"/>
              <a:gd name="connsiteY65" fmla="*/ 524933 h 1151467"/>
              <a:gd name="connsiteX66" fmla="*/ 423333 w 637616"/>
              <a:gd name="connsiteY66" fmla="*/ 474133 h 1151467"/>
              <a:gd name="connsiteX67" fmla="*/ 406400 w 637616"/>
              <a:gd name="connsiteY67" fmla="*/ 389467 h 1151467"/>
              <a:gd name="connsiteX68" fmla="*/ 389467 w 637616"/>
              <a:gd name="connsiteY68" fmla="*/ 355600 h 1151467"/>
              <a:gd name="connsiteX69" fmla="*/ 372533 w 637616"/>
              <a:gd name="connsiteY69" fmla="*/ 338667 h 1151467"/>
              <a:gd name="connsiteX70" fmla="*/ 321733 w 637616"/>
              <a:gd name="connsiteY70" fmla="*/ 237067 h 1151467"/>
              <a:gd name="connsiteX71" fmla="*/ 304800 w 637616"/>
              <a:gd name="connsiteY71" fmla="*/ 211667 h 1151467"/>
              <a:gd name="connsiteX72" fmla="*/ 270933 w 637616"/>
              <a:gd name="connsiteY72" fmla="*/ 177800 h 1151467"/>
              <a:gd name="connsiteX73" fmla="*/ 220133 w 637616"/>
              <a:gd name="connsiteY73" fmla="*/ 135467 h 1151467"/>
              <a:gd name="connsiteX74" fmla="*/ 203200 w 637616"/>
              <a:gd name="connsiteY74" fmla="*/ 110067 h 1151467"/>
              <a:gd name="connsiteX75" fmla="*/ 177800 w 637616"/>
              <a:gd name="connsiteY75" fmla="*/ 93133 h 1151467"/>
              <a:gd name="connsiteX76" fmla="*/ 127000 w 637616"/>
              <a:gd name="connsiteY76" fmla="*/ 50800 h 1151467"/>
              <a:gd name="connsiteX77" fmla="*/ 93133 w 637616"/>
              <a:gd name="connsiteY77" fmla="*/ 42333 h 1151467"/>
              <a:gd name="connsiteX78" fmla="*/ 42333 w 637616"/>
              <a:gd name="connsiteY78" fmla="*/ 8467 h 1151467"/>
              <a:gd name="connsiteX79" fmla="*/ 59267 w 637616"/>
              <a:gd name="connsiteY79" fmla="*/ 25400 h 1151467"/>
              <a:gd name="connsiteX80" fmla="*/ 101600 w 637616"/>
              <a:gd name="connsiteY80" fmla="*/ 42333 h 1151467"/>
              <a:gd name="connsiteX81" fmla="*/ 135467 w 637616"/>
              <a:gd name="connsiteY81" fmla="*/ 67733 h 1151467"/>
              <a:gd name="connsiteX82" fmla="*/ 152400 w 637616"/>
              <a:gd name="connsiteY82" fmla="*/ 84667 h 1151467"/>
              <a:gd name="connsiteX83" fmla="*/ 177800 w 637616"/>
              <a:gd name="connsiteY83" fmla="*/ 93133 h 1151467"/>
              <a:gd name="connsiteX84" fmla="*/ 203200 w 637616"/>
              <a:gd name="connsiteY84" fmla="*/ 110067 h 1151467"/>
              <a:gd name="connsiteX85" fmla="*/ 220133 w 637616"/>
              <a:gd name="connsiteY85" fmla="*/ 135467 h 1151467"/>
              <a:gd name="connsiteX86" fmla="*/ 245533 w 637616"/>
              <a:gd name="connsiteY86" fmla="*/ 143933 h 1151467"/>
              <a:gd name="connsiteX87" fmla="*/ 262467 w 637616"/>
              <a:gd name="connsiteY87" fmla="*/ 169333 h 1151467"/>
              <a:gd name="connsiteX88" fmla="*/ 279400 w 637616"/>
              <a:gd name="connsiteY88" fmla="*/ 186267 h 1151467"/>
              <a:gd name="connsiteX89" fmla="*/ 313267 w 637616"/>
              <a:gd name="connsiteY89" fmla="*/ 237067 h 1151467"/>
              <a:gd name="connsiteX90" fmla="*/ 321733 w 637616"/>
              <a:gd name="connsiteY90" fmla="*/ 262467 h 1151467"/>
              <a:gd name="connsiteX91" fmla="*/ 338667 w 637616"/>
              <a:gd name="connsiteY91" fmla="*/ 279400 h 1151467"/>
              <a:gd name="connsiteX92" fmla="*/ 347133 w 637616"/>
              <a:gd name="connsiteY92" fmla="*/ 313267 h 1151467"/>
              <a:gd name="connsiteX93" fmla="*/ 364067 w 637616"/>
              <a:gd name="connsiteY93" fmla="*/ 347133 h 1151467"/>
              <a:gd name="connsiteX94" fmla="*/ 389467 w 637616"/>
              <a:gd name="connsiteY94" fmla="*/ 431800 h 1151467"/>
              <a:gd name="connsiteX95" fmla="*/ 397933 w 637616"/>
              <a:gd name="connsiteY95" fmla="*/ 457200 h 1151467"/>
              <a:gd name="connsiteX96" fmla="*/ 414867 w 637616"/>
              <a:gd name="connsiteY96" fmla="*/ 541867 h 1151467"/>
              <a:gd name="connsiteX97" fmla="*/ 431800 w 637616"/>
              <a:gd name="connsiteY97" fmla="*/ 567267 h 1151467"/>
              <a:gd name="connsiteX98" fmla="*/ 448733 w 637616"/>
              <a:gd name="connsiteY98" fmla="*/ 626533 h 1151467"/>
              <a:gd name="connsiteX99" fmla="*/ 457200 w 637616"/>
              <a:gd name="connsiteY99" fmla="*/ 660400 h 1151467"/>
              <a:gd name="connsiteX100" fmla="*/ 465667 w 637616"/>
              <a:gd name="connsiteY100" fmla="*/ 762000 h 1151467"/>
              <a:gd name="connsiteX101" fmla="*/ 482600 w 637616"/>
              <a:gd name="connsiteY101" fmla="*/ 812800 h 1151467"/>
              <a:gd name="connsiteX102" fmla="*/ 491067 w 637616"/>
              <a:gd name="connsiteY102" fmla="*/ 931333 h 1151467"/>
              <a:gd name="connsiteX103" fmla="*/ 499533 w 637616"/>
              <a:gd name="connsiteY103" fmla="*/ 956733 h 1151467"/>
              <a:gd name="connsiteX104" fmla="*/ 524933 w 637616"/>
              <a:gd name="connsiteY104" fmla="*/ 1049867 h 1151467"/>
              <a:gd name="connsiteX105" fmla="*/ 533400 w 637616"/>
              <a:gd name="connsiteY105" fmla="*/ 1143000 h 1151467"/>
              <a:gd name="connsiteX106" fmla="*/ 499533 w 637616"/>
              <a:gd name="connsiteY106" fmla="*/ 1092200 h 1151467"/>
              <a:gd name="connsiteX107" fmla="*/ 508000 w 637616"/>
              <a:gd name="connsiteY107" fmla="*/ 1092200 h 1151467"/>
              <a:gd name="connsiteX108" fmla="*/ 541867 w 637616"/>
              <a:gd name="connsiteY108" fmla="*/ 1151467 h 1151467"/>
              <a:gd name="connsiteX109" fmla="*/ 558800 w 637616"/>
              <a:gd name="connsiteY109" fmla="*/ 1134533 h 1151467"/>
              <a:gd name="connsiteX110" fmla="*/ 575733 w 637616"/>
              <a:gd name="connsiteY110" fmla="*/ 1066800 h 1151467"/>
              <a:gd name="connsiteX111" fmla="*/ 584200 w 637616"/>
              <a:gd name="connsiteY111" fmla="*/ 1032933 h 1151467"/>
              <a:gd name="connsiteX112" fmla="*/ 601133 w 637616"/>
              <a:gd name="connsiteY112" fmla="*/ 1007533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37616" h="1151467">
                <a:moveTo>
                  <a:pt x="0" y="0"/>
                </a:moveTo>
                <a:cubicBezTo>
                  <a:pt x="121320" y="24265"/>
                  <a:pt x="-28960" y="-9653"/>
                  <a:pt x="76200" y="25400"/>
                </a:cubicBezTo>
                <a:cubicBezTo>
                  <a:pt x="89852" y="29951"/>
                  <a:pt x="104650" y="30081"/>
                  <a:pt x="118533" y="33867"/>
                </a:cubicBezTo>
                <a:cubicBezTo>
                  <a:pt x="135753" y="38563"/>
                  <a:pt x="152400" y="45156"/>
                  <a:pt x="169333" y="50800"/>
                </a:cubicBezTo>
                <a:lnTo>
                  <a:pt x="194733" y="59267"/>
                </a:lnTo>
                <a:lnTo>
                  <a:pt x="245533" y="110067"/>
                </a:lnTo>
                <a:lnTo>
                  <a:pt x="262467" y="127000"/>
                </a:lnTo>
                <a:cubicBezTo>
                  <a:pt x="290142" y="210033"/>
                  <a:pt x="245274" y="92745"/>
                  <a:pt x="296333" y="169333"/>
                </a:cubicBezTo>
                <a:cubicBezTo>
                  <a:pt x="302788" y="179015"/>
                  <a:pt x="300216" y="192504"/>
                  <a:pt x="304800" y="203200"/>
                </a:cubicBezTo>
                <a:cubicBezTo>
                  <a:pt x="308808" y="212553"/>
                  <a:pt x="317182" y="219499"/>
                  <a:pt x="321733" y="228600"/>
                </a:cubicBezTo>
                <a:cubicBezTo>
                  <a:pt x="338210" y="261554"/>
                  <a:pt x="322389" y="249886"/>
                  <a:pt x="338667" y="287867"/>
                </a:cubicBezTo>
                <a:cubicBezTo>
                  <a:pt x="342675" y="297220"/>
                  <a:pt x="350552" y="304432"/>
                  <a:pt x="355600" y="313267"/>
                </a:cubicBezTo>
                <a:cubicBezTo>
                  <a:pt x="361862" y="324225"/>
                  <a:pt x="367561" y="335532"/>
                  <a:pt x="372533" y="347133"/>
                </a:cubicBezTo>
                <a:cubicBezTo>
                  <a:pt x="381233" y="367433"/>
                  <a:pt x="383329" y="384918"/>
                  <a:pt x="389467" y="406400"/>
                </a:cubicBezTo>
                <a:cubicBezTo>
                  <a:pt x="391919" y="414981"/>
                  <a:pt x="395997" y="423088"/>
                  <a:pt x="397933" y="431800"/>
                </a:cubicBezTo>
                <a:cubicBezTo>
                  <a:pt x="401657" y="448558"/>
                  <a:pt x="402676" y="465842"/>
                  <a:pt x="406400" y="482600"/>
                </a:cubicBezTo>
                <a:cubicBezTo>
                  <a:pt x="412509" y="510090"/>
                  <a:pt x="419855" y="513996"/>
                  <a:pt x="431800" y="541867"/>
                </a:cubicBezTo>
                <a:cubicBezTo>
                  <a:pt x="435316" y="550070"/>
                  <a:pt x="437815" y="558686"/>
                  <a:pt x="440267" y="567267"/>
                </a:cubicBezTo>
                <a:cubicBezTo>
                  <a:pt x="451998" y="608327"/>
                  <a:pt x="446729" y="598093"/>
                  <a:pt x="457200" y="643467"/>
                </a:cubicBezTo>
                <a:cubicBezTo>
                  <a:pt x="462433" y="666144"/>
                  <a:pt x="463725" y="690385"/>
                  <a:pt x="474133" y="711200"/>
                </a:cubicBezTo>
                <a:cubicBezTo>
                  <a:pt x="479778" y="722489"/>
                  <a:pt x="484805" y="734108"/>
                  <a:pt x="491067" y="745067"/>
                </a:cubicBezTo>
                <a:cubicBezTo>
                  <a:pt x="496116" y="753902"/>
                  <a:pt x="503449" y="761366"/>
                  <a:pt x="508000" y="770467"/>
                </a:cubicBezTo>
                <a:cubicBezTo>
                  <a:pt x="511991" y="778449"/>
                  <a:pt x="513645" y="787400"/>
                  <a:pt x="516467" y="795867"/>
                </a:cubicBezTo>
                <a:cubicBezTo>
                  <a:pt x="519289" y="821267"/>
                  <a:pt x="519186" y="847165"/>
                  <a:pt x="524933" y="872067"/>
                </a:cubicBezTo>
                <a:cubicBezTo>
                  <a:pt x="527771" y="884365"/>
                  <a:pt x="541027" y="893340"/>
                  <a:pt x="541867" y="905933"/>
                </a:cubicBezTo>
                <a:cubicBezTo>
                  <a:pt x="544798" y="949897"/>
                  <a:pt x="533651" y="997814"/>
                  <a:pt x="524933" y="1041400"/>
                </a:cubicBezTo>
                <a:cubicBezTo>
                  <a:pt x="516466" y="1030111"/>
                  <a:pt x="510080" y="1016908"/>
                  <a:pt x="499533" y="1007533"/>
                </a:cubicBezTo>
                <a:cubicBezTo>
                  <a:pt x="464599" y="976481"/>
                  <a:pt x="457825" y="976698"/>
                  <a:pt x="423333" y="965200"/>
                </a:cubicBezTo>
                <a:cubicBezTo>
                  <a:pt x="426155" y="973667"/>
                  <a:pt x="426225" y="983631"/>
                  <a:pt x="431800" y="990600"/>
                </a:cubicBezTo>
                <a:cubicBezTo>
                  <a:pt x="438157" y="998546"/>
                  <a:pt x="449383" y="1001019"/>
                  <a:pt x="457200" y="1007533"/>
                </a:cubicBezTo>
                <a:cubicBezTo>
                  <a:pt x="499482" y="1042768"/>
                  <a:pt x="463362" y="1026520"/>
                  <a:pt x="508000" y="1041400"/>
                </a:cubicBezTo>
                <a:cubicBezTo>
                  <a:pt x="510081" y="1043481"/>
                  <a:pt x="549370" y="1086091"/>
                  <a:pt x="558800" y="1083733"/>
                </a:cubicBezTo>
                <a:cubicBezTo>
                  <a:pt x="567458" y="1081568"/>
                  <a:pt x="563276" y="1066315"/>
                  <a:pt x="567267" y="1058333"/>
                </a:cubicBezTo>
                <a:cubicBezTo>
                  <a:pt x="581378" y="1030110"/>
                  <a:pt x="584199" y="1032933"/>
                  <a:pt x="609600" y="1016000"/>
                </a:cubicBezTo>
                <a:cubicBezTo>
                  <a:pt x="615244" y="1007533"/>
                  <a:pt x="621982" y="999701"/>
                  <a:pt x="626533" y="990600"/>
                </a:cubicBezTo>
                <a:cubicBezTo>
                  <a:pt x="630524" y="982618"/>
                  <a:pt x="642982" y="969191"/>
                  <a:pt x="635000" y="965200"/>
                </a:cubicBezTo>
                <a:cubicBezTo>
                  <a:pt x="625899" y="960649"/>
                  <a:pt x="618067" y="976489"/>
                  <a:pt x="609600" y="982133"/>
                </a:cubicBezTo>
                <a:cubicBezTo>
                  <a:pt x="591979" y="1052616"/>
                  <a:pt x="613435" y="982931"/>
                  <a:pt x="584200" y="1041400"/>
                </a:cubicBezTo>
                <a:cubicBezTo>
                  <a:pt x="580209" y="1049382"/>
                  <a:pt x="581308" y="1059831"/>
                  <a:pt x="575733" y="1066800"/>
                </a:cubicBezTo>
                <a:cubicBezTo>
                  <a:pt x="569376" y="1074746"/>
                  <a:pt x="558800" y="1078089"/>
                  <a:pt x="550333" y="1083733"/>
                </a:cubicBezTo>
                <a:cubicBezTo>
                  <a:pt x="544689" y="1075266"/>
                  <a:pt x="541217" y="1064847"/>
                  <a:pt x="533400" y="1058333"/>
                </a:cubicBezTo>
                <a:cubicBezTo>
                  <a:pt x="511262" y="1039885"/>
                  <a:pt x="483861" y="1038265"/>
                  <a:pt x="457200" y="1032933"/>
                </a:cubicBezTo>
                <a:cubicBezTo>
                  <a:pt x="448733" y="1024466"/>
                  <a:pt x="441763" y="1014175"/>
                  <a:pt x="431800" y="1007533"/>
                </a:cubicBezTo>
                <a:cubicBezTo>
                  <a:pt x="424374" y="1002583"/>
                  <a:pt x="410391" y="991085"/>
                  <a:pt x="406400" y="999067"/>
                </a:cubicBezTo>
                <a:cubicBezTo>
                  <a:pt x="401849" y="1008168"/>
                  <a:pt x="416976" y="1016521"/>
                  <a:pt x="423333" y="1024467"/>
                </a:cubicBezTo>
                <a:cubicBezTo>
                  <a:pt x="428320" y="1030700"/>
                  <a:pt x="435280" y="1035167"/>
                  <a:pt x="440267" y="1041400"/>
                </a:cubicBezTo>
                <a:cubicBezTo>
                  <a:pt x="446624" y="1049346"/>
                  <a:pt x="449254" y="1060443"/>
                  <a:pt x="457200" y="1066800"/>
                </a:cubicBezTo>
                <a:cubicBezTo>
                  <a:pt x="464169" y="1072375"/>
                  <a:pt x="474133" y="1072445"/>
                  <a:pt x="482600" y="1075267"/>
                </a:cubicBezTo>
                <a:cubicBezTo>
                  <a:pt x="493889" y="1072445"/>
                  <a:pt x="507381" y="1074069"/>
                  <a:pt x="516467" y="1066800"/>
                </a:cubicBezTo>
                <a:cubicBezTo>
                  <a:pt x="523436" y="1061225"/>
                  <a:pt x="519220" y="1048256"/>
                  <a:pt x="524933" y="1041400"/>
                </a:cubicBezTo>
                <a:cubicBezTo>
                  <a:pt x="533967" y="1030559"/>
                  <a:pt x="546548" y="1023001"/>
                  <a:pt x="558800" y="1016000"/>
                </a:cubicBezTo>
                <a:cubicBezTo>
                  <a:pt x="572821" y="1007988"/>
                  <a:pt x="615809" y="1001212"/>
                  <a:pt x="626533" y="999067"/>
                </a:cubicBezTo>
                <a:cubicBezTo>
                  <a:pt x="634032" y="954075"/>
                  <a:pt x="644915" y="919489"/>
                  <a:pt x="618067" y="982133"/>
                </a:cubicBezTo>
                <a:cubicBezTo>
                  <a:pt x="601580" y="1020601"/>
                  <a:pt x="620826" y="996307"/>
                  <a:pt x="592667" y="1024467"/>
                </a:cubicBezTo>
                <a:cubicBezTo>
                  <a:pt x="589845" y="1032934"/>
                  <a:pt x="590511" y="1043556"/>
                  <a:pt x="584200" y="1049867"/>
                </a:cubicBezTo>
                <a:cubicBezTo>
                  <a:pt x="577889" y="1056178"/>
                  <a:pt x="566453" y="1053741"/>
                  <a:pt x="558800" y="1058333"/>
                </a:cubicBezTo>
                <a:cubicBezTo>
                  <a:pt x="500691" y="1093199"/>
                  <a:pt x="588420" y="1059750"/>
                  <a:pt x="516467" y="1083733"/>
                </a:cubicBezTo>
                <a:cubicBezTo>
                  <a:pt x="513645" y="1092200"/>
                  <a:pt x="508000" y="1118058"/>
                  <a:pt x="508000" y="1109133"/>
                </a:cubicBezTo>
                <a:cubicBezTo>
                  <a:pt x="508000" y="1091966"/>
                  <a:pt x="514039" y="1075327"/>
                  <a:pt x="516467" y="1058333"/>
                </a:cubicBezTo>
                <a:cubicBezTo>
                  <a:pt x="519685" y="1035808"/>
                  <a:pt x="522111" y="1013178"/>
                  <a:pt x="524933" y="990600"/>
                </a:cubicBezTo>
                <a:cubicBezTo>
                  <a:pt x="522111" y="936978"/>
                  <a:pt x="521119" y="883228"/>
                  <a:pt x="516467" y="829733"/>
                </a:cubicBezTo>
                <a:cubicBezTo>
                  <a:pt x="515459" y="818141"/>
                  <a:pt x="509285" y="807432"/>
                  <a:pt x="508000" y="795867"/>
                </a:cubicBezTo>
                <a:cubicBezTo>
                  <a:pt x="492680" y="657991"/>
                  <a:pt x="523080" y="712654"/>
                  <a:pt x="482600" y="651933"/>
                </a:cubicBezTo>
                <a:lnTo>
                  <a:pt x="465667" y="584200"/>
                </a:lnTo>
                <a:cubicBezTo>
                  <a:pt x="462845" y="572911"/>
                  <a:pt x="463655" y="560015"/>
                  <a:pt x="457200" y="550333"/>
                </a:cubicBezTo>
                <a:cubicBezTo>
                  <a:pt x="451556" y="541866"/>
                  <a:pt x="444400" y="534232"/>
                  <a:pt x="440267" y="524933"/>
                </a:cubicBezTo>
                <a:cubicBezTo>
                  <a:pt x="433018" y="508622"/>
                  <a:pt x="423333" y="474133"/>
                  <a:pt x="423333" y="474133"/>
                </a:cubicBezTo>
                <a:cubicBezTo>
                  <a:pt x="420406" y="456567"/>
                  <a:pt x="413980" y="409680"/>
                  <a:pt x="406400" y="389467"/>
                </a:cubicBezTo>
                <a:cubicBezTo>
                  <a:pt x="401968" y="377649"/>
                  <a:pt x="396468" y="366102"/>
                  <a:pt x="389467" y="355600"/>
                </a:cubicBezTo>
                <a:cubicBezTo>
                  <a:pt x="385039" y="348958"/>
                  <a:pt x="378178" y="344311"/>
                  <a:pt x="372533" y="338667"/>
                </a:cubicBezTo>
                <a:cubicBezTo>
                  <a:pt x="349164" y="268559"/>
                  <a:pt x="365501" y="302720"/>
                  <a:pt x="321733" y="237067"/>
                </a:cubicBezTo>
                <a:cubicBezTo>
                  <a:pt x="316089" y="228600"/>
                  <a:pt x="311995" y="218862"/>
                  <a:pt x="304800" y="211667"/>
                </a:cubicBezTo>
                <a:cubicBezTo>
                  <a:pt x="293511" y="200378"/>
                  <a:pt x="283705" y="187379"/>
                  <a:pt x="270933" y="177800"/>
                </a:cubicBezTo>
                <a:cubicBezTo>
                  <a:pt x="254473" y="165455"/>
                  <a:pt x="233586" y="152283"/>
                  <a:pt x="220133" y="135467"/>
                </a:cubicBezTo>
                <a:cubicBezTo>
                  <a:pt x="213776" y="127521"/>
                  <a:pt x="210395" y="117262"/>
                  <a:pt x="203200" y="110067"/>
                </a:cubicBezTo>
                <a:cubicBezTo>
                  <a:pt x="196005" y="102872"/>
                  <a:pt x="185617" y="99647"/>
                  <a:pt x="177800" y="93133"/>
                </a:cubicBezTo>
                <a:cubicBezTo>
                  <a:pt x="156260" y="75183"/>
                  <a:pt x="152968" y="61929"/>
                  <a:pt x="127000" y="50800"/>
                </a:cubicBezTo>
                <a:cubicBezTo>
                  <a:pt x="116304" y="46216"/>
                  <a:pt x="104422" y="45155"/>
                  <a:pt x="93133" y="42333"/>
                </a:cubicBezTo>
                <a:cubicBezTo>
                  <a:pt x="76200" y="31044"/>
                  <a:pt x="27942" y="-5923"/>
                  <a:pt x="42333" y="8467"/>
                </a:cubicBezTo>
                <a:cubicBezTo>
                  <a:pt x="47978" y="14111"/>
                  <a:pt x="52336" y="21440"/>
                  <a:pt x="59267" y="25400"/>
                </a:cubicBezTo>
                <a:cubicBezTo>
                  <a:pt x="72463" y="32940"/>
                  <a:pt x="88315" y="34952"/>
                  <a:pt x="101600" y="42333"/>
                </a:cubicBezTo>
                <a:cubicBezTo>
                  <a:pt x="113935" y="49186"/>
                  <a:pt x="124627" y="58699"/>
                  <a:pt x="135467" y="67733"/>
                </a:cubicBezTo>
                <a:cubicBezTo>
                  <a:pt x="141599" y="72843"/>
                  <a:pt x="145555" y="80560"/>
                  <a:pt x="152400" y="84667"/>
                </a:cubicBezTo>
                <a:cubicBezTo>
                  <a:pt x="160053" y="89259"/>
                  <a:pt x="169333" y="90311"/>
                  <a:pt x="177800" y="93133"/>
                </a:cubicBezTo>
                <a:cubicBezTo>
                  <a:pt x="186267" y="98778"/>
                  <a:pt x="196005" y="102872"/>
                  <a:pt x="203200" y="110067"/>
                </a:cubicBezTo>
                <a:cubicBezTo>
                  <a:pt x="210395" y="117262"/>
                  <a:pt x="212187" y="129110"/>
                  <a:pt x="220133" y="135467"/>
                </a:cubicBezTo>
                <a:cubicBezTo>
                  <a:pt x="227102" y="141042"/>
                  <a:pt x="237066" y="141111"/>
                  <a:pt x="245533" y="143933"/>
                </a:cubicBezTo>
                <a:cubicBezTo>
                  <a:pt x="251178" y="152400"/>
                  <a:pt x="256110" y="161387"/>
                  <a:pt x="262467" y="169333"/>
                </a:cubicBezTo>
                <a:cubicBezTo>
                  <a:pt x="267454" y="175566"/>
                  <a:pt x="275830" y="179127"/>
                  <a:pt x="279400" y="186267"/>
                </a:cubicBezTo>
                <a:cubicBezTo>
                  <a:pt x="306736" y="240939"/>
                  <a:pt x="263843" y="204116"/>
                  <a:pt x="313267" y="237067"/>
                </a:cubicBezTo>
                <a:cubicBezTo>
                  <a:pt x="316089" y="245534"/>
                  <a:pt x="317141" y="254814"/>
                  <a:pt x="321733" y="262467"/>
                </a:cubicBezTo>
                <a:cubicBezTo>
                  <a:pt x="325840" y="269312"/>
                  <a:pt x="335097" y="272260"/>
                  <a:pt x="338667" y="279400"/>
                </a:cubicBezTo>
                <a:cubicBezTo>
                  <a:pt x="343871" y="289808"/>
                  <a:pt x="343047" y="302372"/>
                  <a:pt x="347133" y="313267"/>
                </a:cubicBezTo>
                <a:cubicBezTo>
                  <a:pt x="351565" y="325085"/>
                  <a:pt x="358422" y="335844"/>
                  <a:pt x="364067" y="347133"/>
                </a:cubicBezTo>
                <a:cubicBezTo>
                  <a:pt x="376863" y="398323"/>
                  <a:pt x="368851" y="369951"/>
                  <a:pt x="389467" y="431800"/>
                </a:cubicBezTo>
                <a:lnTo>
                  <a:pt x="397933" y="457200"/>
                </a:lnTo>
                <a:cubicBezTo>
                  <a:pt x="401054" y="479044"/>
                  <a:pt x="403044" y="518222"/>
                  <a:pt x="414867" y="541867"/>
                </a:cubicBezTo>
                <a:cubicBezTo>
                  <a:pt x="419418" y="550968"/>
                  <a:pt x="426156" y="558800"/>
                  <a:pt x="431800" y="567267"/>
                </a:cubicBezTo>
                <a:cubicBezTo>
                  <a:pt x="458273" y="673152"/>
                  <a:pt x="424438" y="541498"/>
                  <a:pt x="448733" y="626533"/>
                </a:cubicBezTo>
                <a:cubicBezTo>
                  <a:pt x="451930" y="637722"/>
                  <a:pt x="454378" y="649111"/>
                  <a:pt x="457200" y="660400"/>
                </a:cubicBezTo>
                <a:cubicBezTo>
                  <a:pt x="460022" y="694267"/>
                  <a:pt x="460080" y="728478"/>
                  <a:pt x="465667" y="762000"/>
                </a:cubicBezTo>
                <a:cubicBezTo>
                  <a:pt x="468601" y="779606"/>
                  <a:pt x="482600" y="812800"/>
                  <a:pt x="482600" y="812800"/>
                </a:cubicBezTo>
                <a:cubicBezTo>
                  <a:pt x="485422" y="852311"/>
                  <a:pt x="486439" y="891993"/>
                  <a:pt x="491067" y="931333"/>
                </a:cubicBezTo>
                <a:cubicBezTo>
                  <a:pt x="492110" y="940196"/>
                  <a:pt x="497185" y="948123"/>
                  <a:pt x="499533" y="956733"/>
                </a:cubicBezTo>
                <a:cubicBezTo>
                  <a:pt x="528180" y="1061772"/>
                  <a:pt x="505446" y="991403"/>
                  <a:pt x="524933" y="1049867"/>
                </a:cubicBezTo>
                <a:cubicBezTo>
                  <a:pt x="527755" y="1080911"/>
                  <a:pt x="549438" y="1116270"/>
                  <a:pt x="533400" y="1143000"/>
                </a:cubicBezTo>
                <a:cubicBezTo>
                  <a:pt x="522929" y="1160451"/>
                  <a:pt x="499533" y="1092200"/>
                  <a:pt x="499533" y="1092200"/>
                </a:cubicBezTo>
                <a:cubicBezTo>
                  <a:pt x="491688" y="1068662"/>
                  <a:pt x="481740" y="1046244"/>
                  <a:pt x="508000" y="1092200"/>
                </a:cubicBezTo>
                <a:cubicBezTo>
                  <a:pt x="550960" y="1167381"/>
                  <a:pt x="500617" y="1089594"/>
                  <a:pt x="541867" y="1151467"/>
                </a:cubicBezTo>
                <a:cubicBezTo>
                  <a:pt x="547511" y="1145822"/>
                  <a:pt x="554693" y="1141378"/>
                  <a:pt x="558800" y="1134533"/>
                </a:cubicBezTo>
                <a:cubicBezTo>
                  <a:pt x="566811" y="1121181"/>
                  <a:pt x="573590" y="1076446"/>
                  <a:pt x="575733" y="1066800"/>
                </a:cubicBezTo>
                <a:cubicBezTo>
                  <a:pt x="578257" y="1055441"/>
                  <a:pt x="579616" y="1043629"/>
                  <a:pt x="584200" y="1032933"/>
                </a:cubicBezTo>
                <a:cubicBezTo>
                  <a:pt x="588208" y="1023580"/>
                  <a:pt x="601133" y="1007533"/>
                  <a:pt x="601133" y="1007533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txBody>
          <a:bodyPr lIns="91190" tIns="45690" rIns="91190" bIns="45690" rtlCol="0" anchor="ctr"/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78" name="TextBox 15" descr=" 78">
            <a:extLst>
              <a:ext uri="{FF2B5EF4-FFF2-40B4-BE49-F238E27FC236}">
                <a16:creationId xmlns:a16="http://schemas.microsoft.com/office/drawing/2014/main" id="{4C9C6E9F-8308-4EAC-AD10-D4521DF132A8}"/>
              </a:ext>
            </a:extLst>
          </p:cNvPr>
          <p:cNvSpPr txBox="1"/>
          <p:nvPr/>
        </p:nvSpPr>
        <p:spPr>
          <a:xfrm rot="21076520">
            <a:off x="7375339" y="4824044"/>
            <a:ext cx="2951066" cy="769381"/>
          </a:xfrm>
          <a:prstGeom prst="rect">
            <a:avLst/>
          </a:prstGeom>
          <a:noFill/>
        </p:spPr>
        <p:txBody>
          <a:bodyPr wrap="square" lIns="91190" tIns="45690" rIns="91190" bIns="45690" rtlCol="0">
            <a:spAutoFit/>
          </a:bodyPr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r>
              <a:rPr lang="en-US" sz="2200" dirty="0">
                <a:solidFill>
                  <a:srgbClr val="FF0000"/>
                </a:solidFill>
                <a:latin typeface="Segoe Print" panose="02000600000000000000" pitchFamily="2" charset="0"/>
              </a:rPr>
              <a:t>Autoethnography research begins</a:t>
            </a:r>
          </a:p>
        </p:txBody>
      </p:sp>
      <p:sp>
        <p:nvSpPr>
          <p:cNvPr id="45" name="Rectangle 44" descr=" 45" hidden="1">
            <a:extLst>
              <a:ext uri="{FF2B5EF4-FFF2-40B4-BE49-F238E27FC236}">
                <a16:creationId xmlns:a16="http://schemas.microsoft.com/office/drawing/2014/main" id="{70309AA0-AA67-4443-9F36-FC4B8B5E4A9C}"/>
              </a:ext>
            </a:extLst>
          </p:cNvPr>
          <p:cNvSpPr/>
          <p:nvPr/>
        </p:nvSpPr>
        <p:spPr>
          <a:xfrm>
            <a:off x="4105550" y="2233453"/>
            <a:ext cx="6536652" cy="2011116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 descr=" 59">
            <a:extLst>
              <a:ext uri="{FF2B5EF4-FFF2-40B4-BE49-F238E27FC236}">
                <a16:creationId xmlns:a16="http://schemas.microsoft.com/office/drawing/2014/main" id="{7095E824-0BC8-4DFB-9458-8F7A54B6FD75}"/>
              </a:ext>
            </a:extLst>
          </p:cNvPr>
          <p:cNvCxnSpPr>
            <a:cxnSpLocks/>
          </p:cNvCxnSpPr>
          <p:nvPr/>
        </p:nvCxnSpPr>
        <p:spPr>
          <a:xfrm>
            <a:off x="9314876" y="1777285"/>
            <a:ext cx="0" cy="194803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 descr=" 67">
            <a:extLst>
              <a:ext uri="{FF2B5EF4-FFF2-40B4-BE49-F238E27FC236}">
                <a16:creationId xmlns:a16="http://schemas.microsoft.com/office/drawing/2014/main" id="{F43604F5-32DB-4907-8F2F-4615E96E6BF1}"/>
              </a:ext>
            </a:extLst>
          </p:cNvPr>
          <p:cNvCxnSpPr>
            <a:cxnSpLocks/>
          </p:cNvCxnSpPr>
          <p:nvPr/>
        </p:nvCxnSpPr>
        <p:spPr>
          <a:xfrm>
            <a:off x="4116088" y="1777285"/>
            <a:ext cx="0" cy="194803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 descr=" 60">
            <a:extLst>
              <a:ext uri="{FF2B5EF4-FFF2-40B4-BE49-F238E27FC236}">
                <a16:creationId xmlns:a16="http://schemas.microsoft.com/office/drawing/2014/main" id="{A4E071DF-2221-433F-8F2F-9866C9E2F1F9}"/>
              </a:ext>
            </a:extLst>
          </p:cNvPr>
          <p:cNvGrpSpPr/>
          <p:nvPr/>
        </p:nvGrpSpPr>
        <p:grpSpPr>
          <a:xfrm>
            <a:off x="8922125" y="3728409"/>
            <a:ext cx="830546" cy="513838"/>
            <a:chOff x="3111289" y="1981689"/>
            <a:chExt cx="830546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72611F4-1072-45B5-A0C2-870AD8432713}"/>
                </a:ext>
              </a:extLst>
            </p:cNvPr>
            <p:cNvSpPr txBox="1"/>
            <p:nvPr/>
          </p:nvSpPr>
          <p:spPr>
            <a:xfrm>
              <a:off x="3111289" y="2126195"/>
              <a:ext cx="83054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FF0000"/>
                  </a:solidFill>
                </a:rPr>
                <a:t>Jun ‘18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A5333C0-D146-44E7-A759-70C213E2BB06}"/>
                </a:ext>
              </a:extLst>
            </p:cNvPr>
            <p:cNvSpPr/>
            <p:nvPr/>
          </p:nvSpPr>
          <p:spPr>
            <a:xfrm>
              <a:off x="3441883" y="1981689"/>
              <a:ext cx="137159" cy="13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74" name="Oval 73" descr=" 74">
            <a:extLst>
              <a:ext uri="{FF2B5EF4-FFF2-40B4-BE49-F238E27FC236}">
                <a16:creationId xmlns:a16="http://schemas.microsoft.com/office/drawing/2014/main" id="{32252C0E-AB12-4A78-9ED8-04F0879571DD}"/>
              </a:ext>
            </a:extLst>
          </p:cNvPr>
          <p:cNvSpPr/>
          <p:nvPr/>
        </p:nvSpPr>
        <p:spPr>
          <a:xfrm>
            <a:off x="10578557" y="3727321"/>
            <a:ext cx="137159" cy="13716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6" name="Oval 75" descr=" 76">
            <a:extLst>
              <a:ext uri="{FF2B5EF4-FFF2-40B4-BE49-F238E27FC236}">
                <a16:creationId xmlns:a16="http://schemas.microsoft.com/office/drawing/2014/main" id="{BCE98236-ED96-4785-8462-FED4A1C4F32E}"/>
              </a:ext>
            </a:extLst>
          </p:cNvPr>
          <p:cNvSpPr/>
          <p:nvPr/>
        </p:nvSpPr>
        <p:spPr>
          <a:xfrm>
            <a:off x="4046111" y="3726476"/>
            <a:ext cx="137159" cy="13716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7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72" descr=" 73">
            <a:extLst>
              <a:ext uri="{FF2B5EF4-FFF2-40B4-BE49-F238E27FC236}">
                <a16:creationId xmlns:a16="http://schemas.microsoft.com/office/drawing/2014/main" id="{B3EFFFF6-BB76-4B50-ABA7-0DBE7163C0A4}"/>
              </a:ext>
            </a:extLst>
          </p:cNvPr>
          <p:cNvSpPr txBox="1"/>
          <p:nvPr/>
        </p:nvSpPr>
        <p:spPr>
          <a:xfrm>
            <a:off x="5733399" y="3105834"/>
            <a:ext cx="725203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Field-notes</a:t>
            </a:r>
          </a:p>
        </p:txBody>
      </p:sp>
      <p:pic>
        <p:nvPicPr>
          <p:cNvPr id="40" name="Picture 39" descr=" 40">
            <a:extLst>
              <a:ext uri="{FF2B5EF4-FFF2-40B4-BE49-F238E27FC236}">
                <a16:creationId xmlns:a16="http://schemas.microsoft.com/office/drawing/2014/main" id="{84F29626-A619-43C7-8CB0-E40096952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Rectangle 40" descr=" 41">
            <a:extLst>
              <a:ext uri="{FF2B5EF4-FFF2-40B4-BE49-F238E27FC236}">
                <a16:creationId xmlns:a16="http://schemas.microsoft.com/office/drawing/2014/main" id="{3D075D6B-EAF6-44CB-8B77-DD96F75C5BA9}"/>
              </a:ext>
            </a:extLst>
          </p:cNvPr>
          <p:cNvSpPr/>
          <p:nvPr/>
        </p:nvSpPr>
        <p:spPr>
          <a:xfrm>
            <a:off x="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47" name="Straight Arrow Connector 46" descr=" 47">
            <a:extLst>
              <a:ext uri="{FF2B5EF4-FFF2-40B4-BE49-F238E27FC236}">
                <a16:creationId xmlns:a16="http://schemas.microsoft.com/office/drawing/2014/main" id="{1D2CEEE5-62CD-48A9-90E6-591B78B892AF}"/>
              </a:ext>
            </a:extLst>
          </p:cNvPr>
          <p:cNvCxnSpPr>
            <a:cxnSpLocks/>
          </p:cNvCxnSpPr>
          <p:nvPr/>
        </p:nvCxnSpPr>
        <p:spPr>
          <a:xfrm>
            <a:off x="4087176" y="3802199"/>
            <a:ext cx="6629400" cy="0"/>
          </a:xfrm>
          <a:prstGeom prst="straightConnector1">
            <a:avLst/>
          </a:prstGeom>
          <a:ln w="25400" cap="sq">
            <a:solidFill>
              <a:schemeClr val="bg1">
                <a:lumMod val="85000"/>
              </a:schemeClr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 descr=" 30">
            <a:extLst>
              <a:ext uri="{FF2B5EF4-FFF2-40B4-BE49-F238E27FC236}">
                <a16:creationId xmlns:a16="http://schemas.microsoft.com/office/drawing/2014/main" id="{14AAC318-3956-4225-83CE-007D5897A2DD}"/>
              </a:ext>
            </a:extLst>
          </p:cNvPr>
          <p:cNvGrpSpPr/>
          <p:nvPr/>
        </p:nvGrpSpPr>
        <p:grpSpPr>
          <a:xfrm>
            <a:off x="10321421" y="3725323"/>
            <a:ext cx="651430" cy="513838"/>
            <a:chOff x="4010303" y="1967996"/>
            <a:chExt cx="651430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5FE1CD-2E55-4A5C-85D3-DBDA9A45ED9D}"/>
                </a:ext>
              </a:extLst>
            </p:cNvPr>
            <p:cNvSpPr txBox="1"/>
            <p:nvPr/>
          </p:nvSpPr>
          <p:spPr>
            <a:xfrm>
              <a:off x="4010303" y="2112502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2019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7F0468F-E051-488E-9FDE-384BA89D13C9}"/>
                </a:ext>
              </a:extLst>
            </p:cNvPr>
            <p:cNvSpPr/>
            <p:nvPr/>
          </p:nvSpPr>
          <p:spPr>
            <a:xfrm>
              <a:off x="4267439" y="1967996"/>
              <a:ext cx="137159" cy="13716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42" name="Group 41" descr=" 42">
            <a:extLst>
              <a:ext uri="{FF2B5EF4-FFF2-40B4-BE49-F238E27FC236}">
                <a16:creationId xmlns:a16="http://schemas.microsoft.com/office/drawing/2014/main" id="{6D9381D2-03EF-4769-BA85-8AC927028824}"/>
              </a:ext>
            </a:extLst>
          </p:cNvPr>
          <p:cNvGrpSpPr/>
          <p:nvPr/>
        </p:nvGrpSpPr>
        <p:grpSpPr>
          <a:xfrm>
            <a:off x="5122696" y="3725323"/>
            <a:ext cx="651430" cy="513838"/>
            <a:chOff x="3183391" y="1981689"/>
            <a:chExt cx="651430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A80F7B-2086-4D65-AD6D-E23CA2D89CDA}"/>
                </a:ext>
              </a:extLst>
            </p:cNvPr>
            <p:cNvSpPr txBox="1"/>
            <p:nvPr/>
          </p:nvSpPr>
          <p:spPr>
            <a:xfrm>
              <a:off x="3183391" y="2126195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2017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418EA8F-F6F9-445C-B677-7C08878781A4}"/>
                </a:ext>
              </a:extLst>
            </p:cNvPr>
            <p:cNvSpPr/>
            <p:nvPr/>
          </p:nvSpPr>
          <p:spPr>
            <a:xfrm>
              <a:off x="3440527" y="1981689"/>
              <a:ext cx="137159" cy="13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cxnSp>
        <p:nvCxnSpPr>
          <p:cNvPr id="50" name="Straight Arrow Connector 49" descr=" 50">
            <a:extLst>
              <a:ext uri="{FF2B5EF4-FFF2-40B4-BE49-F238E27FC236}">
                <a16:creationId xmlns:a16="http://schemas.microsoft.com/office/drawing/2014/main" id="{6D59B16A-07BD-4375-B05F-59C6ED30155C}"/>
              </a:ext>
            </a:extLst>
          </p:cNvPr>
          <p:cNvCxnSpPr>
            <a:cxnSpLocks/>
          </p:cNvCxnSpPr>
          <p:nvPr/>
        </p:nvCxnSpPr>
        <p:spPr>
          <a:xfrm>
            <a:off x="4117887" y="2708169"/>
            <a:ext cx="3068524" cy="0"/>
          </a:xfrm>
          <a:prstGeom prst="straightConnector1">
            <a:avLst/>
          </a:prstGeom>
          <a:ln w="19050" cap="sq">
            <a:solidFill>
              <a:srgbClr val="ECB758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 descr=" 68">
            <a:extLst>
              <a:ext uri="{FF2B5EF4-FFF2-40B4-BE49-F238E27FC236}">
                <a16:creationId xmlns:a16="http://schemas.microsoft.com/office/drawing/2014/main" id="{5683DB91-351C-4827-B222-094EBE6D908A}"/>
              </a:ext>
            </a:extLst>
          </p:cNvPr>
          <p:cNvGrpSpPr/>
          <p:nvPr/>
        </p:nvGrpSpPr>
        <p:grpSpPr>
          <a:xfrm>
            <a:off x="3664412" y="3725323"/>
            <a:ext cx="906951" cy="513838"/>
            <a:chOff x="3161619" y="1981689"/>
            <a:chExt cx="906951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7405AB5-1455-448A-91D9-C4D604198AC4}"/>
                </a:ext>
              </a:extLst>
            </p:cNvPr>
            <p:cNvSpPr txBox="1"/>
            <p:nvPr/>
          </p:nvSpPr>
          <p:spPr>
            <a:xfrm>
              <a:off x="3161619" y="2126195"/>
              <a:ext cx="9069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ECB758"/>
                  </a:solidFill>
                </a:rPr>
                <a:t>Jun ‘16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C48F489-1326-4AAD-901D-77258D19C984}"/>
                </a:ext>
              </a:extLst>
            </p:cNvPr>
            <p:cNvSpPr/>
            <p:nvPr/>
          </p:nvSpPr>
          <p:spPr>
            <a:xfrm>
              <a:off x="3546515" y="1981689"/>
              <a:ext cx="137159" cy="137160"/>
            </a:xfrm>
            <a:prstGeom prst="ellipse">
              <a:avLst/>
            </a:prstGeom>
            <a:grpFill/>
            <a:ln>
              <a:solidFill>
                <a:srgbClr val="ECB7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>
                    <a:lumMod val="95000"/>
                  </a:prstClr>
                </a:solidFill>
              </a:endParaRPr>
            </a:p>
          </p:txBody>
        </p:sp>
      </p:grpSp>
      <p:sp>
        <p:nvSpPr>
          <p:cNvPr id="75" name="TextBox 74" descr=" 75">
            <a:extLst>
              <a:ext uri="{FF2B5EF4-FFF2-40B4-BE49-F238E27FC236}">
                <a16:creationId xmlns:a16="http://schemas.microsoft.com/office/drawing/2014/main" id="{4E1544C1-07B9-4512-9955-B55268AC7762}"/>
              </a:ext>
            </a:extLst>
          </p:cNvPr>
          <p:cNvSpPr txBox="1"/>
          <p:nvPr/>
        </p:nvSpPr>
        <p:spPr>
          <a:xfrm>
            <a:off x="4842681" y="2409470"/>
            <a:ext cx="1563932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ECB7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21-country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backpacking trip</a:t>
            </a:r>
          </a:p>
        </p:txBody>
      </p:sp>
      <p:grpSp>
        <p:nvGrpSpPr>
          <p:cNvPr id="79" name="Group 78" descr=" 79">
            <a:extLst>
              <a:ext uri="{FF2B5EF4-FFF2-40B4-BE49-F238E27FC236}">
                <a16:creationId xmlns:a16="http://schemas.microsoft.com/office/drawing/2014/main" id="{F33759CB-B42A-4803-9EED-577B3AA13383}"/>
              </a:ext>
            </a:extLst>
          </p:cNvPr>
          <p:cNvGrpSpPr/>
          <p:nvPr/>
        </p:nvGrpSpPr>
        <p:grpSpPr>
          <a:xfrm>
            <a:off x="7696659" y="3725323"/>
            <a:ext cx="651430" cy="513838"/>
            <a:chOff x="4003046" y="1967996"/>
            <a:chExt cx="651430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62C7240-0638-4C0F-ADC0-1C77C37841E0}"/>
                </a:ext>
              </a:extLst>
            </p:cNvPr>
            <p:cNvSpPr txBox="1"/>
            <p:nvPr/>
          </p:nvSpPr>
          <p:spPr>
            <a:xfrm>
              <a:off x="4003046" y="2112502"/>
              <a:ext cx="6514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2018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976CD1E-7A8C-4075-A719-DE3F89688FB2}"/>
                </a:ext>
              </a:extLst>
            </p:cNvPr>
            <p:cNvSpPr/>
            <p:nvPr/>
          </p:nvSpPr>
          <p:spPr>
            <a:xfrm>
              <a:off x="4260182" y="1967996"/>
              <a:ext cx="137159" cy="13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cxnSp>
        <p:nvCxnSpPr>
          <p:cNvPr id="83" name="Straight Connector 82" descr=" 83">
            <a:extLst>
              <a:ext uri="{FF2B5EF4-FFF2-40B4-BE49-F238E27FC236}">
                <a16:creationId xmlns:a16="http://schemas.microsoft.com/office/drawing/2014/main" id="{14457E54-3F97-4A4D-9FD7-6C0767B8D1F1}"/>
              </a:ext>
            </a:extLst>
          </p:cNvPr>
          <p:cNvCxnSpPr>
            <a:cxnSpLocks/>
          </p:cNvCxnSpPr>
          <p:nvPr/>
        </p:nvCxnSpPr>
        <p:spPr>
          <a:xfrm>
            <a:off x="4116088" y="2706978"/>
            <a:ext cx="0" cy="1018345"/>
          </a:xfrm>
          <a:prstGeom prst="line">
            <a:avLst/>
          </a:prstGeom>
          <a:ln w="19050">
            <a:solidFill>
              <a:srgbClr val="ECB7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 descr=" 99">
            <a:extLst>
              <a:ext uri="{FF2B5EF4-FFF2-40B4-BE49-F238E27FC236}">
                <a16:creationId xmlns:a16="http://schemas.microsoft.com/office/drawing/2014/main" id="{03A98682-17A6-4C0D-A707-FF10F91379D9}"/>
              </a:ext>
            </a:extLst>
          </p:cNvPr>
          <p:cNvCxnSpPr>
            <a:cxnSpLocks/>
          </p:cNvCxnSpPr>
          <p:nvPr/>
        </p:nvCxnSpPr>
        <p:spPr>
          <a:xfrm>
            <a:off x="7192761" y="2706979"/>
            <a:ext cx="0" cy="1018344"/>
          </a:xfrm>
          <a:prstGeom prst="line">
            <a:avLst/>
          </a:prstGeom>
          <a:ln w="19050">
            <a:solidFill>
              <a:srgbClr val="ECB7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 descr=" 100">
            <a:extLst>
              <a:ext uri="{FF2B5EF4-FFF2-40B4-BE49-F238E27FC236}">
                <a16:creationId xmlns:a16="http://schemas.microsoft.com/office/drawing/2014/main" id="{78413CC1-7C87-4D93-93D0-505254517CE5}"/>
              </a:ext>
            </a:extLst>
          </p:cNvPr>
          <p:cNvCxnSpPr>
            <a:cxnSpLocks/>
          </p:cNvCxnSpPr>
          <p:nvPr/>
        </p:nvCxnSpPr>
        <p:spPr>
          <a:xfrm>
            <a:off x="7192761" y="2708169"/>
            <a:ext cx="3444759" cy="0"/>
          </a:xfrm>
          <a:prstGeom prst="straightConnector1">
            <a:avLst/>
          </a:prstGeom>
          <a:ln w="19050" cap="sq">
            <a:solidFill>
              <a:srgbClr val="ECB758"/>
            </a:solidFill>
            <a:headEnd type="none" w="sm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 descr=" 104">
            <a:extLst>
              <a:ext uri="{FF2B5EF4-FFF2-40B4-BE49-F238E27FC236}">
                <a16:creationId xmlns:a16="http://schemas.microsoft.com/office/drawing/2014/main" id="{AB7F5983-F6FD-41AA-88F0-0155A0CB9B5A}"/>
              </a:ext>
            </a:extLst>
          </p:cNvPr>
          <p:cNvSpPr txBox="1"/>
          <p:nvPr/>
        </p:nvSpPr>
        <p:spPr>
          <a:xfrm>
            <a:off x="8135590" y="2409470"/>
            <a:ext cx="753071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ECB7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PhD 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at UW</a:t>
            </a:r>
          </a:p>
        </p:txBody>
      </p:sp>
      <p:grpSp>
        <p:nvGrpSpPr>
          <p:cNvPr id="105" name="Group 104" descr=" 105">
            <a:extLst>
              <a:ext uri="{FF2B5EF4-FFF2-40B4-BE49-F238E27FC236}">
                <a16:creationId xmlns:a16="http://schemas.microsoft.com/office/drawing/2014/main" id="{042EA388-F096-4DDC-9A43-CC18BFBC495B}"/>
              </a:ext>
            </a:extLst>
          </p:cNvPr>
          <p:cNvGrpSpPr/>
          <p:nvPr/>
        </p:nvGrpSpPr>
        <p:grpSpPr>
          <a:xfrm>
            <a:off x="6793903" y="3725323"/>
            <a:ext cx="830546" cy="513838"/>
            <a:chOff x="3111289" y="1981689"/>
            <a:chExt cx="830546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63A8794-A821-4311-A496-CFE0322FD08F}"/>
                </a:ext>
              </a:extLst>
            </p:cNvPr>
            <p:cNvSpPr txBox="1"/>
            <p:nvPr/>
          </p:nvSpPr>
          <p:spPr>
            <a:xfrm>
              <a:off x="3111289" y="2126195"/>
              <a:ext cx="83054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ECB758"/>
                  </a:solidFill>
                </a:rPr>
                <a:t>Sep ‘17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6C1134C-2EAA-44DD-8E66-A3D266A450D2}"/>
                </a:ext>
              </a:extLst>
            </p:cNvPr>
            <p:cNvSpPr/>
            <p:nvPr/>
          </p:nvSpPr>
          <p:spPr>
            <a:xfrm>
              <a:off x="3441883" y="1981689"/>
              <a:ext cx="137159" cy="13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ECB7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ECB758"/>
                </a:solidFill>
              </a:endParaRPr>
            </a:p>
          </p:txBody>
        </p:sp>
      </p:grpSp>
      <p:cxnSp>
        <p:nvCxnSpPr>
          <p:cNvPr id="37" name="Straight Arrow Connector 36" descr=" 64">
            <a:extLst>
              <a:ext uri="{FF2B5EF4-FFF2-40B4-BE49-F238E27FC236}">
                <a16:creationId xmlns:a16="http://schemas.microsoft.com/office/drawing/2014/main" id="{04860B9C-C4B3-4142-AC3D-FCD1FAE1C353}"/>
              </a:ext>
            </a:extLst>
          </p:cNvPr>
          <p:cNvCxnSpPr>
            <a:cxnSpLocks/>
          </p:cNvCxnSpPr>
          <p:nvPr/>
        </p:nvCxnSpPr>
        <p:spPr>
          <a:xfrm>
            <a:off x="4116088" y="1777285"/>
            <a:ext cx="5205210" cy="0"/>
          </a:xfrm>
          <a:prstGeom prst="straightConnector1">
            <a:avLst/>
          </a:prstGeom>
          <a:ln w="38100" cap="sq">
            <a:solidFill>
              <a:srgbClr val="FF0000"/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 descr=" 66">
            <a:extLst>
              <a:ext uri="{FF2B5EF4-FFF2-40B4-BE49-F238E27FC236}">
                <a16:creationId xmlns:a16="http://schemas.microsoft.com/office/drawing/2014/main" id="{C5022FFE-4752-448C-A2B6-8063D8F046D8}"/>
              </a:ext>
            </a:extLst>
          </p:cNvPr>
          <p:cNvSpPr txBox="1"/>
          <p:nvPr/>
        </p:nvSpPr>
        <p:spPr>
          <a:xfrm>
            <a:off x="6043838" y="1436301"/>
            <a:ext cx="1335345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Retrospective account</a:t>
            </a:r>
          </a:p>
        </p:txBody>
      </p:sp>
      <p:cxnSp>
        <p:nvCxnSpPr>
          <p:cNvPr id="46" name="Straight Arrow Connector 45" descr=" 71">
            <a:extLst>
              <a:ext uri="{FF2B5EF4-FFF2-40B4-BE49-F238E27FC236}">
                <a16:creationId xmlns:a16="http://schemas.microsoft.com/office/drawing/2014/main" id="{6981FC75-AEDB-4A20-AD65-4D032C36AED0}"/>
              </a:ext>
            </a:extLst>
          </p:cNvPr>
          <p:cNvCxnSpPr>
            <a:cxnSpLocks/>
          </p:cNvCxnSpPr>
          <p:nvPr/>
        </p:nvCxnSpPr>
        <p:spPr>
          <a:xfrm>
            <a:off x="9314876" y="1777285"/>
            <a:ext cx="1335344" cy="0"/>
          </a:xfrm>
          <a:prstGeom prst="straightConnector1">
            <a:avLst/>
          </a:prstGeom>
          <a:ln w="38100" cap="sq">
            <a:solidFill>
              <a:srgbClr val="FF0000"/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 descr=" 73">
            <a:extLst>
              <a:ext uri="{FF2B5EF4-FFF2-40B4-BE49-F238E27FC236}">
                <a16:creationId xmlns:a16="http://schemas.microsoft.com/office/drawing/2014/main" id="{5620EE5D-BA47-4472-89CE-ADB8546BD15B}"/>
              </a:ext>
            </a:extLst>
          </p:cNvPr>
          <p:cNvSpPr txBox="1"/>
          <p:nvPr/>
        </p:nvSpPr>
        <p:spPr>
          <a:xfrm>
            <a:off x="9613903" y="1449001"/>
            <a:ext cx="725203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Field-notes</a:t>
            </a:r>
          </a:p>
        </p:txBody>
      </p:sp>
      <p:sp>
        <p:nvSpPr>
          <p:cNvPr id="77" name="Freeform 5" descr=" 77">
            <a:extLst>
              <a:ext uri="{FF2B5EF4-FFF2-40B4-BE49-F238E27FC236}">
                <a16:creationId xmlns:a16="http://schemas.microsoft.com/office/drawing/2014/main" id="{D360F671-72AB-4F05-A09F-E55D73F44F3B}"/>
              </a:ext>
            </a:extLst>
          </p:cNvPr>
          <p:cNvSpPr/>
          <p:nvPr/>
        </p:nvSpPr>
        <p:spPr>
          <a:xfrm rot="3360211" flipH="1" flipV="1">
            <a:off x="8622646" y="4215482"/>
            <a:ext cx="481800" cy="486434"/>
          </a:xfrm>
          <a:custGeom>
            <a:avLst/>
            <a:gdLst>
              <a:gd name="connsiteX0" fmla="*/ 0 w 637616"/>
              <a:gd name="connsiteY0" fmla="*/ 0 h 1151467"/>
              <a:gd name="connsiteX1" fmla="*/ 76200 w 637616"/>
              <a:gd name="connsiteY1" fmla="*/ 25400 h 1151467"/>
              <a:gd name="connsiteX2" fmla="*/ 118533 w 637616"/>
              <a:gd name="connsiteY2" fmla="*/ 33867 h 1151467"/>
              <a:gd name="connsiteX3" fmla="*/ 169333 w 637616"/>
              <a:gd name="connsiteY3" fmla="*/ 50800 h 1151467"/>
              <a:gd name="connsiteX4" fmla="*/ 194733 w 637616"/>
              <a:gd name="connsiteY4" fmla="*/ 59267 h 1151467"/>
              <a:gd name="connsiteX5" fmla="*/ 245533 w 637616"/>
              <a:gd name="connsiteY5" fmla="*/ 110067 h 1151467"/>
              <a:gd name="connsiteX6" fmla="*/ 262467 w 637616"/>
              <a:gd name="connsiteY6" fmla="*/ 127000 h 1151467"/>
              <a:gd name="connsiteX7" fmla="*/ 296333 w 637616"/>
              <a:gd name="connsiteY7" fmla="*/ 169333 h 1151467"/>
              <a:gd name="connsiteX8" fmla="*/ 304800 w 637616"/>
              <a:gd name="connsiteY8" fmla="*/ 203200 h 1151467"/>
              <a:gd name="connsiteX9" fmla="*/ 321733 w 637616"/>
              <a:gd name="connsiteY9" fmla="*/ 228600 h 1151467"/>
              <a:gd name="connsiteX10" fmla="*/ 338667 w 637616"/>
              <a:gd name="connsiteY10" fmla="*/ 287867 h 1151467"/>
              <a:gd name="connsiteX11" fmla="*/ 355600 w 637616"/>
              <a:gd name="connsiteY11" fmla="*/ 313267 h 1151467"/>
              <a:gd name="connsiteX12" fmla="*/ 372533 w 637616"/>
              <a:gd name="connsiteY12" fmla="*/ 347133 h 1151467"/>
              <a:gd name="connsiteX13" fmla="*/ 389467 w 637616"/>
              <a:gd name="connsiteY13" fmla="*/ 406400 h 1151467"/>
              <a:gd name="connsiteX14" fmla="*/ 397933 w 637616"/>
              <a:gd name="connsiteY14" fmla="*/ 431800 h 1151467"/>
              <a:gd name="connsiteX15" fmla="*/ 406400 w 637616"/>
              <a:gd name="connsiteY15" fmla="*/ 482600 h 1151467"/>
              <a:gd name="connsiteX16" fmla="*/ 431800 w 637616"/>
              <a:gd name="connsiteY16" fmla="*/ 541867 h 1151467"/>
              <a:gd name="connsiteX17" fmla="*/ 440267 w 637616"/>
              <a:gd name="connsiteY17" fmla="*/ 567267 h 1151467"/>
              <a:gd name="connsiteX18" fmla="*/ 457200 w 637616"/>
              <a:gd name="connsiteY18" fmla="*/ 643467 h 1151467"/>
              <a:gd name="connsiteX19" fmla="*/ 474133 w 637616"/>
              <a:gd name="connsiteY19" fmla="*/ 711200 h 1151467"/>
              <a:gd name="connsiteX20" fmla="*/ 491067 w 637616"/>
              <a:gd name="connsiteY20" fmla="*/ 745067 h 1151467"/>
              <a:gd name="connsiteX21" fmla="*/ 508000 w 637616"/>
              <a:gd name="connsiteY21" fmla="*/ 770467 h 1151467"/>
              <a:gd name="connsiteX22" fmla="*/ 516467 w 637616"/>
              <a:gd name="connsiteY22" fmla="*/ 795867 h 1151467"/>
              <a:gd name="connsiteX23" fmla="*/ 524933 w 637616"/>
              <a:gd name="connsiteY23" fmla="*/ 872067 h 1151467"/>
              <a:gd name="connsiteX24" fmla="*/ 541867 w 637616"/>
              <a:gd name="connsiteY24" fmla="*/ 905933 h 1151467"/>
              <a:gd name="connsiteX25" fmla="*/ 524933 w 637616"/>
              <a:gd name="connsiteY25" fmla="*/ 1041400 h 1151467"/>
              <a:gd name="connsiteX26" fmla="*/ 499533 w 637616"/>
              <a:gd name="connsiteY26" fmla="*/ 1007533 h 1151467"/>
              <a:gd name="connsiteX27" fmla="*/ 423333 w 637616"/>
              <a:gd name="connsiteY27" fmla="*/ 965200 h 1151467"/>
              <a:gd name="connsiteX28" fmla="*/ 431800 w 637616"/>
              <a:gd name="connsiteY28" fmla="*/ 990600 h 1151467"/>
              <a:gd name="connsiteX29" fmla="*/ 457200 w 637616"/>
              <a:gd name="connsiteY29" fmla="*/ 1007533 h 1151467"/>
              <a:gd name="connsiteX30" fmla="*/ 508000 w 637616"/>
              <a:gd name="connsiteY30" fmla="*/ 1041400 h 1151467"/>
              <a:gd name="connsiteX31" fmla="*/ 558800 w 637616"/>
              <a:gd name="connsiteY31" fmla="*/ 1083733 h 1151467"/>
              <a:gd name="connsiteX32" fmla="*/ 567267 w 637616"/>
              <a:gd name="connsiteY32" fmla="*/ 1058333 h 1151467"/>
              <a:gd name="connsiteX33" fmla="*/ 609600 w 637616"/>
              <a:gd name="connsiteY33" fmla="*/ 1016000 h 1151467"/>
              <a:gd name="connsiteX34" fmla="*/ 626533 w 637616"/>
              <a:gd name="connsiteY34" fmla="*/ 990600 h 1151467"/>
              <a:gd name="connsiteX35" fmla="*/ 635000 w 637616"/>
              <a:gd name="connsiteY35" fmla="*/ 965200 h 1151467"/>
              <a:gd name="connsiteX36" fmla="*/ 609600 w 637616"/>
              <a:gd name="connsiteY36" fmla="*/ 982133 h 1151467"/>
              <a:gd name="connsiteX37" fmla="*/ 584200 w 637616"/>
              <a:gd name="connsiteY37" fmla="*/ 1041400 h 1151467"/>
              <a:gd name="connsiteX38" fmla="*/ 575733 w 637616"/>
              <a:gd name="connsiteY38" fmla="*/ 1066800 h 1151467"/>
              <a:gd name="connsiteX39" fmla="*/ 550333 w 637616"/>
              <a:gd name="connsiteY39" fmla="*/ 1083733 h 1151467"/>
              <a:gd name="connsiteX40" fmla="*/ 533400 w 637616"/>
              <a:gd name="connsiteY40" fmla="*/ 1058333 h 1151467"/>
              <a:gd name="connsiteX41" fmla="*/ 457200 w 637616"/>
              <a:gd name="connsiteY41" fmla="*/ 1032933 h 1151467"/>
              <a:gd name="connsiteX42" fmla="*/ 431800 w 637616"/>
              <a:gd name="connsiteY42" fmla="*/ 1007533 h 1151467"/>
              <a:gd name="connsiteX43" fmla="*/ 406400 w 637616"/>
              <a:gd name="connsiteY43" fmla="*/ 999067 h 1151467"/>
              <a:gd name="connsiteX44" fmla="*/ 423333 w 637616"/>
              <a:gd name="connsiteY44" fmla="*/ 1024467 h 1151467"/>
              <a:gd name="connsiteX45" fmla="*/ 440267 w 637616"/>
              <a:gd name="connsiteY45" fmla="*/ 1041400 h 1151467"/>
              <a:gd name="connsiteX46" fmla="*/ 457200 w 637616"/>
              <a:gd name="connsiteY46" fmla="*/ 1066800 h 1151467"/>
              <a:gd name="connsiteX47" fmla="*/ 482600 w 637616"/>
              <a:gd name="connsiteY47" fmla="*/ 1075267 h 1151467"/>
              <a:gd name="connsiteX48" fmla="*/ 516467 w 637616"/>
              <a:gd name="connsiteY48" fmla="*/ 1066800 h 1151467"/>
              <a:gd name="connsiteX49" fmla="*/ 524933 w 637616"/>
              <a:gd name="connsiteY49" fmla="*/ 1041400 h 1151467"/>
              <a:gd name="connsiteX50" fmla="*/ 558800 w 637616"/>
              <a:gd name="connsiteY50" fmla="*/ 1016000 h 1151467"/>
              <a:gd name="connsiteX51" fmla="*/ 626533 w 637616"/>
              <a:gd name="connsiteY51" fmla="*/ 999067 h 1151467"/>
              <a:gd name="connsiteX52" fmla="*/ 618067 w 637616"/>
              <a:gd name="connsiteY52" fmla="*/ 982133 h 1151467"/>
              <a:gd name="connsiteX53" fmla="*/ 592667 w 637616"/>
              <a:gd name="connsiteY53" fmla="*/ 1024467 h 1151467"/>
              <a:gd name="connsiteX54" fmla="*/ 584200 w 637616"/>
              <a:gd name="connsiteY54" fmla="*/ 1049867 h 1151467"/>
              <a:gd name="connsiteX55" fmla="*/ 558800 w 637616"/>
              <a:gd name="connsiteY55" fmla="*/ 1058333 h 1151467"/>
              <a:gd name="connsiteX56" fmla="*/ 516467 w 637616"/>
              <a:gd name="connsiteY56" fmla="*/ 1083733 h 1151467"/>
              <a:gd name="connsiteX57" fmla="*/ 508000 w 637616"/>
              <a:gd name="connsiteY57" fmla="*/ 1109133 h 1151467"/>
              <a:gd name="connsiteX58" fmla="*/ 516467 w 637616"/>
              <a:gd name="connsiteY58" fmla="*/ 1058333 h 1151467"/>
              <a:gd name="connsiteX59" fmla="*/ 524933 w 637616"/>
              <a:gd name="connsiteY59" fmla="*/ 990600 h 1151467"/>
              <a:gd name="connsiteX60" fmla="*/ 516467 w 637616"/>
              <a:gd name="connsiteY60" fmla="*/ 829733 h 1151467"/>
              <a:gd name="connsiteX61" fmla="*/ 508000 w 637616"/>
              <a:gd name="connsiteY61" fmla="*/ 795867 h 1151467"/>
              <a:gd name="connsiteX62" fmla="*/ 482600 w 637616"/>
              <a:gd name="connsiteY62" fmla="*/ 651933 h 1151467"/>
              <a:gd name="connsiteX63" fmla="*/ 465667 w 637616"/>
              <a:gd name="connsiteY63" fmla="*/ 584200 h 1151467"/>
              <a:gd name="connsiteX64" fmla="*/ 457200 w 637616"/>
              <a:gd name="connsiteY64" fmla="*/ 550333 h 1151467"/>
              <a:gd name="connsiteX65" fmla="*/ 440267 w 637616"/>
              <a:gd name="connsiteY65" fmla="*/ 524933 h 1151467"/>
              <a:gd name="connsiteX66" fmla="*/ 423333 w 637616"/>
              <a:gd name="connsiteY66" fmla="*/ 474133 h 1151467"/>
              <a:gd name="connsiteX67" fmla="*/ 406400 w 637616"/>
              <a:gd name="connsiteY67" fmla="*/ 389467 h 1151467"/>
              <a:gd name="connsiteX68" fmla="*/ 389467 w 637616"/>
              <a:gd name="connsiteY68" fmla="*/ 355600 h 1151467"/>
              <a:gd name="connsiteX69" fmla="*/ 372533 w 637616"/>
              <a:gd name="connsiteY69" fmla="*/ 338667 h 1151467"/>
              <a:gd name="connsiteX70" fmla="*/ 321733 w 637616"/>
              <a:gd name="connsiteY70" fmla="*/ 237067 h 1151467"/>
              <a:gd name="connsiteX71" fmla="*/ 304800 w 637616"/>
              <a:gd name="connsiteY71" fmla="*/ 211667 h 1151467"/>
              <a:gd name="connsiteX72" fmla="*/ 270933 w 637616"/>
              <a:gd name="connsiteY72" fmla="*/ 177800 h 1151467"/>
              <a:gd name="connsiteX73" fmla="*/ 220133 w 637616"/>
              <a:gd name="connsiteY73" fmla="*/ 135467 h 1151467"/>
              <a:gd name="connsiteX74" fmla="*/ 203200 w 637616"/>
              <a:gd name="connsiteY74" fmla="*/ 110067 h 1151467"/>
              <a:gd name="connsiteX75" fmla="*/ 177800 w 637616"/>
              <a:gd name="connsiteY75" fmla="*/ 93133 h 1151467"/>
              <a:gd name="connsiteX76" fmla="*/ 127000 w 637616"/>
              <a:gd name="connsiteY76" fmla="*/ 50800 h 1151467"/>
              <a:gd name="connsiteX77" fmla="*/ 93133 w 637616"/>
              <a:gd name="connsiteY77" fmla="*/ 42333 h 1151467"/>
              <a:gd name="connsiteX78" fmla="*/ 42333 w 637616"/>
              <a:gd name="connsiteY78" fmla="*/ 8467 h 1151467"/>
              <a:gd name="connsiteX79" fmla="*/ 59267 w 637616"/>
              <a:gd name="connsiteY79" fmla="*/ 25400 h 1151467"/>
              <a:gd name="connsiteX80" fmla="*/ 101600 w 637616"/>
              <a:gd name="connsiteY80" fmla="*/ 42333 h 1151467"/>
              <a:gd name="connsiteX81" fmla="*/ 135467 w 637616"/>
              <a:gd name="connsiteY81" fmla="*/ 67733 h 1151467"/>
              <a:gd name="connsiteX82" fmla="*/ 152400 w 637616"/>
              <a:gd name="connsiteY82" fmla="*/ 84667 h 1151467"/>
              <a:gd name="connsiteX83" fmla="*/ 177800 w 637616"/>
              <a:gd name="connsiteY83" fmla="*/ 93133 h 1151467"/>
              <a:gd name="connsiteX84" fmla="*/ 203200 w 637616"/>
              <a:gd name="connsiteY84" fmla="*/ 110067 h 1151467"/>
              <a:gd name="connsiteX85" fmla="*/ 220133 w 637616"/>
              <a:gd name="connsiteY85" fmla="*/ 135467 h 1151467"/>
              <a:gd name="connsiteX86" fmla="*/ 245533 w 637616"/>
              <a:gd name="connsiteY86" fmla="*/ 143933 h 1151467"/>
              <a:gd name="connsiteX87" fmla="*/ 262467 w 637616"/>
              <a:gd name="connsiteY87" fmla="*/ 169333 h 1151467"/>
              <a:gd name="connsiteX88" fmla="*/ 279400 w 637616"/>
              <a:gd name="connsiteY88" fmla="*/ 186267 h 1151467"/>
              <a:gd name="connsiteX89" fmla="*/ 313267 w 637616"/>
              <a:gd name="connsiteY89" fmla="*/ 237067 h 1151467"/>
              <a:gd name="connsiteX90" fmla="*/ 321733 w 637616"/>
              <a:gd name="connsiteY90" fmla="*/ 262467 h 1151467"/>
              <a:gd name="connsiteX91" fmla="*/ 338667 w 637616"/>
              <a:gd name="connsiteY91" fmla="*/ 279400 h 1151467"/>
              <a:gd name="connsiteX92" fmla="*/ 347133 w 637616"/>
              <a:gd name="connsiteY92" fmla="*/ 313267 h 1151467"/>
              <a:gd name="connsiteX93" fmla="*/ 364067 w 637616"/>
              <a:gd name="connsiteY93" fmla="*/ 347133 h 1151467"/>
              <a:gd name="connsiteX94" fmla="*/ 389467 w 637616"/>
              <a:gd name="connsiteY94" fmla="*/ 431800 h 1151467"/>
              <a:gd name="connsiteX95" fmla="*/ 397933 w 637616"/>
              <a:gd name="connsiteY95" fmla="*/ 457200 h 1151467"/>
              <a:gd name="connsiteX96" fmla="*/ 414867 w 637616"/>
              <a:gd name="connsiteY96" fmla="*/ 541867 h 1151467"/>
              <a:gd name="connsiteX97" fmla="*/ 431800 w 637616"/>
              <a:gd name="connsiteY97" fmla="*/ 567267 h 1151467"/>
              <a:gd name="connsiteX98" fmla="*/ 448733 w 637616"/>
              <a:gd name="connsiteY98" fmla="*/ 626533 h 1151467"/>
              <a:gd name="connsiteX99" fmla="*/ 457200 w 637616"/>
              <a:gd name="connsiteY99" fmla="*/ 660400 h 1151467"/>
              <a:gd name="connsiteX100" fmla="*/ 465667 w 637616"/>
              <a:gd name="connsiteY100" fmla="*/ 762000 h 1151467"/>
              <a:gd name="connsiteX101" fmla="*/ 482600 w 637616"/>
              <a:gd name="connsiteY101" fmla="*/ 812800 h 1151467"/>
              <a:gd name="connsiteX102" fmla="*/ 491067 w 637616"/>
              <a:gd name="connsiteY102" fmla="*/ 931333 h 1151467"/>
              <a:gd name="connsiteX103" fmla="*/ 499533 w 637616"/>
              <a:gd name="connsiteY103" fmla="*/ 956733 h 1151467"/>
              <a:gd name="connsiteX104" fmla="*/ 524933 w 637616"/>
              <a:gd name="connsiteY104" fmla="*/ 1049867 h 1151467"/>
              <a:gd name="connsiteX105" fmla="*/ 533400 w 637616"/>
              <a:gd name="connsiteY105" fmla="*/ 1143000 h 1151467"/>
              <a:gd name="connsiteX106" fmla="*/ 499533 w 637616"/>
              <a:gd name="connsiteY106" fmla="*/ 1092200 h 1151467"/>
              <a:gd name="connsiteX107" fmla="*/ 508000 w 637616"/>
              <a:gd name="connsiteY107" fmla="*/ 1092200 h 1151467"/>
              <a:gd name="connsiteX108" fmla="*/ 541867 w 637616"/>
              <a:gd name="connsiteY108" fmla="*/ 1151467 h 1151467"/>
              <a:gd name="connsiteX109" fmla="*/ 558800 w 637616"/>
              <a:gd name="connsiteY109" fmla="*/ 1134533 h 1151467"/>
              <a:gd name="connsiteX110" fmla="*/ 575733 w 637616"/>
              <a:gd name="connsiteY110" fmla="*/ 1066800 h 1151467"/>
              <a:gd name="connsiteX111" fmla="*/ 584200 w 637616"/>
              <a:gd name="connsiteY111" fmla="*/ 1032933 h 1151467"/>
              <a:gd name="connsiteX112" fmla="*/ 601133 w 637616"/>
              <a:gd name="connsiteY112" fmla="*/ 1007533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37616" h="1151467">
                <a:moveTo>
                  <a:pt x="0" y="0"/>
                </a:moveTo>
                <a:cubicBezTo>
                  <a:pt x="121320" y="24265"/>
                  <a:pt x="-28960" y="-9653"/>
                  <a:pt x="76200" y="25400"/>
                </a:cubicBezTo>
                <a:cubicBezTo>
                  <a:pt x="89852" y="29951"/>
                  <a:pt x="104650" y="30081"/>
                  <a:pt x="118533" y="33867"/>
                </a:cubicBezTo>
                <a:cubicBezTo>
                  <a:pt x="135753" y="38563"/>
                  <a:pt x="152400" y="45156"/>
                  <a:pt x="169333" y="50800"/>
                </a:cubicBezTo>
                <a:lnTo>
                  <a:pt x="194733" y="59267"/>
                </a:lnTo>
                <a:lnTo>
                  <a:pt x="245533" y="110067"/>
                </a:lnTo>
                <a:lnTo>
                  <a:pt x="262467" y="127000"/>
                </a:lnTo>
                <a:cubicBezTo>
                  <a:pt x="290142" y="210033"/>
                  <a:pt x="245274" y="92745"/>
                  <a:pt x="296333" y="169333"/>
                </a:cubicBezTo>
                <a:cubicBezTo>
                  <a:pt x="302788" y="179015"/>
                  <a:pt x="300216" y="192504"/>
                  <a:pt x="304800" y="203200"/>
                </a:cubicBezTo>
                <a:cubicBezTo>
                  <a:pt x="308808" y="212553"/>
                  <a:pt x="317182" y="219499"/>
                  <a:pt x="321733" y="228600"/>
                </a:cubicBezTo>
                <a:cubicBezTo>
                  <a:pt x="338210" y="261554"/>
                  <a:pt x="322389" y="249886"/>
                  <a:pt x="338667" y="287867"/>
                </a:cubicBezTo>
                <a:cubicBezTo>
                  <a:pt x="342675" y="297220"/>
                  <a:pt x="350552" y="304432"/>
                  <a:pt x="355600" y="313267"/>
                </a:cubicBezTo>
                <a:cubicBezTo>
                  <a:pt x="361862" y="324225"/>
                  <a:pt x="367561" y="335532"/>
                  <a:pt x="372533" y="347133"/>
                </a:cubicBezTo>
                <a:cubicBezTo>
                  <a:pt x="381233" y="367433"/>
                  <a:pt x="383329" y="384918"/>
                  <a:pt x="389467" y="406400"/>
                </a:cubicBezTo>
                <a:cubicBezTo>
                  <a:pt x="391919" y="414981"/>
                  <a:pt x="395997" y="423088"/>
                  <a:pt x="397933" y="431800"/>
                </a:cubicBezTo>
                <a:cubicBezTo>
                  <a:pt x="401657" y="448558"/>
                  <a:pt x="402676" y="465842"/>
                  <a:pt x="406400" y="482600"/>
                </a:cubicBezTo>
                <a:cubicBezTo>
                  <a:pt x="412509" y="510090"/>
                  <a:pt x="419855" y="513996"/>
                  <a:pt x="431800" y="541867"/>
                </a:cubicBezTo>
                <a:cubicBezTo>
                  <a:pt x="435316" y="550070"/>
                  <a:pt x="437815" y="558686"/>
                  <a:pt x="440267" y="567267"/>
                </a:cubicBezTo>
                <a:cubicBezTo>
                  <a:pt x="451998" y="608327"/>
                  <a:pt x="446729" y="598093"/>
                  <a:pt x="457200" y="643467"/>
                </a:cubicBezTo>
                <a:cubicBezTo>
                  <a:pt x="462433" y="666144"/>
                  <a:pt x="463725" y="690385"/>
                  <a:pt x="474133" y="711200"/>
                </a:cubicBezTo>
                <a:cubicBezTo>
                  <a:pt x="479778" y="722489"/>
                  <a:pt x="484805" y="734108"/>
                  <a:pt x="491067" y="745067"/>
                </a:cubicBezTo>
                <a:cubicBezTo>
                  <a:pt x="496116" y="753902"/>
                  <a:pt x="503449" y="761366"/>
                  <a:pt x="508000" y="770467"/>
                </a:cubicBezTo>
                <a:cubicBezTo>
                  <a:pt x="511991" y="778449"/>
                  <a:pt x="513645" y="787400"/>
                  <a:pt x="516467" y="795867"/>
                </a:cubicBezTo>
                <a:cubicBezTo>
                  <a:pt x="519289" y="821267"/>
                  <a:pt x="519186" y="847165"/>
                  <a:pt x="524933" y="872067"/>
                </a:cubicBezTo>
                <a:cubicBezTo>
                  <a:pt x="527771" y="884365"/>
                  <a:pt x="541027" y="893340"/>
                  <a:pt x="541867" y="905933"/>
                </a:cubicBezTo>
                <a:cubicBezTo>
                  <a:pt x="544798" y="949897"/>
                  <a:pt x="533651" y="997814"/>
                  <a:pt x="524933" y="1041400"/>
                </a:cubicBezTo>
                <a:cubicBezTo>
                  <a:pt x="516466" y="1030111"/>
                  <a:pt x="510080" y="1016908"/>
                  <a:pt x="499533" y="1007533"/>
                </a:cubicBezTo>
                <a:cubicBezTo>
                  <a:pt x="464599" y="976481"/>
                  <a:pt x="457825" y="976698"/>
                  <a:pt x="423333" y="965200"/>
                </a:cubicBezTo>
                <a:cubicBezTo>
                  <a:pt x="426155" y="973667"/>
                  <a:pt x="426225" y="983631"/>
                  <a:pt x="431800" y="990600"/>
                </a:cubicBezTo>
                <a:cubicBezTo>
                  <a:pt x="438157" y="998546"/>
                  <a:pt x="449383" y="1001019"/>
                  <a:pt x="457200" y="1007533"/>
                </a:cubicBezTo>
                <a:cubicBezTo>
                  <a:pt x="499482" y="1042768"/>
                  <a:pt x="463362" y="1026520"/>
                  <a:pt x="508000" y="1041400"/>
                </a:cubicBezTo>
                <a:cubicBezTo>
                  <a:pt x="510081" y="1043481"/>
                  <a:pt x="549370" y="1086091"/>
                  <a:pt x="558800" y="1083733"/>
                </a:cubicBezTo>
                <a:cubicBezTo>
                  <a:pt x="567458" y="1081568"/>
                  <a:pt x="563276" y="1066315"/>
                  <a:pt x="567267" y="1058333"/>
                </a:cubicBezTo>
                <a:cubicBezTo>
                  <a:pt x="581378" y="1030110"/>
                  <a:pt x="584199" y="1032933"/>
                  <a:pt x="609600" y="1016000"/>
                </a:cubicBezTo>
                <a:cubicBezTo>
                  <a:pt x="615244" y="1007533"/>
                  <a:pt x="621982" y="999701"/>
                  <a:pt x="626533" y="990600"/>
                </a:cubicBezTo>
                <a:cubicBezTo>
                  <a:pt x="630524" y="982618"/>
                  <a:pt x="642982" y="969191"/>
                  <a:pt x="635000" y="965200"/>
                </a:cubicBezTo>
                <a:cubicBezTo>
                  <a:pt x="625899" y="960649"/>
                  <a:pt x="618067" y="976489"/>
                  <a:pt x="609600" y="982133"/>
                </a:cubicBezTo>
                <a:cubicBezTo>
                  <a:pt x="591979" y="1052616"/>
                  <a:pt x="613435" y="982931"/>
                  <a:pt x="584200" y="1041400"/>
                </a:cubicBezTo>
                <a:cubicBezTo>
                  <a:pt x="580209" y="1049382"/>
                  <a:pt x="581308" y="1059831"/>
                  <a:pt x="575733" y="1066800"/>
                </a:cubicBezTo>
                <a:cubicBezTo>
                  <a:pt x="569376" y="1074746"/>
                  <a:pt x="558800" y="1078089"/>
                  <a:pt x="550333" y="1083733"/>
                </a:cubicBezTo>
                <a:cubicBezTo>
                  <a:pt x="544689" y="1075266"/>
                  <a:pt x="541217" y="1064847"/>
                  <a:pt x="533400" y="1058333"/>
                </a:cubicBezTo>
                <a:cubicBezTo>
                  <a:pt x="511262" y="1039885"/>
                  <a:pt x="483861" y="1038265"/>
                  <a:pt x="457200" y="1032933"/>
                </a:cubicBezTo>
                <a:cubicBezTo>
                  <a:pt x="448733" y="1024466"/>
                  <a:pt x="441763" y="1014175"/>
                  <a:pt x="431800" y="1007533"/>
                </a:cubicBezTo>
                <a:cubicBezTo>
                  <a:pt x="424374" y="1002583"/>
                  <a:pt x="410391" y="991085"/>
                  <a:pt x="406400" y="999067"/>
                </a:cubicBezTo>
                <a:cubicBezTo>
                  <a:pt x="401849" y="1008168"/>
                  <a:pt x="416976" y="1016521"/>
                  <a:pt x="423333" y="1024467"/>
                </a:cubicBezTo>
                <a:cubicBezTo>
                  <a:pt x="428320" y="1030700"/>
                  <a:pt x="435280" y="1035167"/>
                  <a:pt x="440267" y="1041400"/>
                </a:cubicBezTo>
                <a:cubicBezTo>
                  <a:pt x="446624" y="1049346"/>
                  <a:pt x="449254" y="1060443"/>
                  <a:pt x="457200" y="1066800"/>
                </a:cubicBezTo>
                <a:cubicBezTo>
                  <a:pt x="464169" y="1072375"/>
                  <a:pt x="474133" y="1072445"/>
                  <a:pt x="482600" y="1075267"/>
                </a:cubicBezTo>
                <a:cubicBezTo>
                  <a:pt x="493889" y="1072445"/>
                  <a:pt x="507381" y="1074069"/>
                  <a:pt x="516467" y="1066800"/>
                </a:cubicBezTo>
                <a:cubicBezTo>
                  <a:pt x="523436" y="1061225"/>
                  <a:pt x="519220" y="1048256"/>
                  <a:pt x="524933" y="1041400"/>
                </a:cubicBezTo>
                <a:cubicBezTo>
                  <a:pt x="533967" y="1030559"/>
                  <a:pt x="546548" y="1023001"/>
                  <a:pt x="558800" y="1016000"/>
                </a:cubicBezTo>
                <a:cubicBezTo>
                  <a:pt x="572821" y="1007988"/>
                  <a:pt x="615809" y="1001212"/>
                  <a:pt x="626533" y="999067"/>
                </a:cubicBezTo>
                <a:cubicBezTo>
                  <a:pt x="634032" y="954075"/>
                  <a:pt x="644915" y="919489"/>
                  <a:pt x="618067" y="982133"/>
                </a:cubicBezTo>
                <a:cubicBezTo>
                  <a:pt x="601580" y="1020601"/>
                  <a:pt x="620826" y="996307"/>
                  <a:pt x="592667" y="1024467"/>
                </a:cubicBezTo>
                <a:cubicBezTo>
                  <a:pt x="589845" y="1032934"/>
                  <a:pt x="590511" y="1043556"/>
                  <a:pt x="584200" y="1049867"/>
                </a:cubicBezTo>
                <a:cubicBezTo>
                  <a:pt x="577889" y="1056178"/>
                  <a:pt x="566453" y="1053741"/>
                  <a:pt x="558800" y="1058333"/>
                </a:cubicBezTo>
                <a:cubicBezTo>
                  <a:pt x="500691" y="1093199"/>
                  <a:pt x="588420" y="1059750"/>
                  <a:pt x="516467" y="1083733"/>
                </a:cubicBezTo>
                <a:cubicBezTo>
                  <a:pt x="513645" y="1092200"/>
                  <a:pt x="508000" y="1118058"/>
                  <a:pt x="508000" y="1109133"/>
                </a:cubicBezTo>
                <a:cubicBezTo>
                  <a:pt x="508000" y="1091966"/>
                  <a:pt x="514039" y="1075327"/>
                  <a:pt x="516467" y="1058333"/>
                </a:cubicBezTo>
                <a:cubicBezTo>
                  <a:pt x="519685" y="1035808"/>
                  <a:pt x="522111" y="1013178"/>
                  <a:pt x="524933" y="990600"/>
                </a:cubicBezTo>
                <a:cubicBezTo>
                  <a:pt x="522111" y="936978"/>
                  <a:pt x="521119" y="883228"/>
                  <a:pt x="516467" y="829733"/>
                </a:cubicBezTo>
                <a:cubicBezTo>
                  <a:pt x="515459" y="818141"/>
                  <a:pt x="509285" y="807432"/>
                  <a:pt x="508000" y="795867"/>
                </a:cubicBezTo>
                <a:cubicBezTo>
                  <a:pt x="492680" y="657991"/>
                  <a:pt x="523080" y="712654"/>
                  <a:pt x="482600" y="651933"/>
                </a:cubicBezTo>
                <a:lnTo>
                  <a:pt x="465667" y="584200"/>
                </a:lnTo>
                <a:cubicBezTo>
                  <a:pt x="462845" y="572911"/>
                  <a:pt x="463655" y="560015"/>
                  <a:pt x="457200" y="550333"/>
                </a:cubicBezTo>
                <a:cubicBezTo>
                  <a:pt x="451556" y="541866"/>
                  <a:pt x="444400" y="534232"/>
                  <a:pt x="440267" y="524933"/>
                </a:cubicBezTo>
                <a:cubicBezTo>
                  <a:pt x="433018" y="508622"/>
                  <a:pt x="423333" y="474133"/>
                  <a:pt x="423333" y="474133"/>
                </a:cubicBezTo>
                <a:cubicBezTo>
                  <a:pt x="420406" y="456567"/>
                  <a:pt x="413980" y="409680"/>
                  <a:pt x="406400" y="389467"/>
                </a:cubicBezTo>
                <a:cubicBezTo>
                  <a:pt x="401968" y="377649"/>
                  <a:pt x="396468" y="366102"/>
                  <a:pt x="389467" y="355600"/>
                </a:cubicBezTo>
                <a:cubicBezTo>
                  <a:pt x="385039" y="348958"/>
                  <a:pt x="378178" y="344311"/>
                  <a:pt x="372533" y="338667"/>
                </a:cubicBezTo>
                <a:cubicBezTo>
                  <a:pt x="349164" y="268559"/>
                  <a:pt x="365501" y="302720"/>
                  <a:pt x="321733" y="237067"/>
                </a:cubicBezTo>
                <a:cubicBezTo>
                  <a:pt x="316089" y="228600"/>
                  <a:pt x="311995" y="218862"/>
                  <a:pt x="304800" y="211667"/>
                </a:cubicBezTo>
                <a:cubicBezTo>
                  <a:pt x="293511" y="200378"/>
                  <a:pt x="283705" y="187379"/>
                  <a:pt x="270933" y="177800"/>
                </a:cubicBezTo>
                <a:cubicBezTo>
                  <a:pt x="254473" y="165455"/>
                  <a:pt x="233586" y="152283"/>
                  <a:pt x="220133" y="135467"/>
                </a:cubicBezTo>
                <a:cubicBezTo>
                  <a:pt x="213776" y="127521"/>
                  <a:pt x="210395" y="117262"/>
                  <a:pt x="203200" y="110067"/>
                </a:cubicBezTo>
                <a:cubicBezTo>
                  <a:pt x="196005" y="102872"/>
                  <a:pt x="185617" y="99647"/>
                  <a:pt x="177800" y="93133"/>
                </a:cubicBezTo>
                <a:cubicBezTo>
                  <a:pt x="156260" y="75183"/>
                  <a:pt x="152968" y="61929"/>
                  <a:pt x="127000" y="50800"/>
                </a:cubicBezTo>
                <a:cubicBezTo>
                  <a:pt x="116304" y="46216"/>
                  <a:pt x="104422" y="45155"/>
                  <a:pt x="93133" y="42333"/>
                </a:cubicBezTo>
                <a:cubicBezTo>
                  <a:pt x="76200" y="31044"/>
                  <a:pt x="27942" y="-5923"/>
                  <a:pt x="42333" y="8467"/>
                </a:cubicBezTo>
                <a:cubicBezTo>
                  <a:pt x="47978" y="14111"/>
                  <a:pt x="52336" y="21440"/>
                  <a:pt x="59267" y="25400"/>
                </a:cubicBezTo>
                <a:cubicBezTo>
                  <a:pt x="72463" y="32940"/>
                  <a:pt x="88315" y="34952"/>
                  <a:pt x="101600" y="42333"/>
                </a:cubicBezTo>
                <a:cubicBezTo>
                  <a:pt x="113935" y="49186"/>
                  <a:pt x="124627" y="58699"/>
                  <a:pt x="135467" y="67733"/>
                </a:cubicBezTo>
                <a:cubicBezTo>
                  <a:pt x="141599" y="72843"/>
                  <a:pt x="145555" y="80560"/>
                  <a:pt x="152400" y="84667"/>
                </a:cubicBezTo>
                <a:cubicBezTo>
                  <a:pt x="160053" y="89259"/>
                  <a:pt x="169333" y="90311"/>
                  <a:pt x="177800" y="93133"/>
                </a:cubicBezTo>
                <a:cubicBezTo>
                  <a:pt x="186267" y="98778"/>
                  <a:pt x="196005" y="102872"/>
                  <a:pt x="203200" y="110067"/>
                </a:cubicBezTo>
                <a:cubicBezTo>
                  <a:pt x="210395" y="117262"/>
                  <a:pt x="212187" y="129110"/>
                  <a:pt x="220133" y="135467"/>
                </a:cubicBezTo>
                <a:cubicBezTo>
                  <a:pt x="227102" y="141042"/>
                  <a:pt x="237066" y="141111"/>
                  <a:pt x="245533" y="143933"/>
                </a:cubicBezTo>
                <a:cubicBezTo>
                  <a:pt x="251178" y="152400"/>
                  <a:pt x="256110" y="161387"/>
                  <a:pt x="262467" y="169333"/>
                </a:cubicBezTo>
                <a:cubicBezTo>
                  <a:pt x="267454" y="175566"/>
                  <a:pt x="275830" y="179127"/>
                  <a:pt x="279400" y="186267"/>
                </a:cubicBezTo>
                <a:cubicBezTo>
                  <a:pt x="306736" y="240939"/>
                  <a:pt x="263843" y="204116"/>
                  <a:pt x="313267" y="237067"/>
                </a:cubicBezTo>
                <a:cubicBezTo>
                  <a:pt x="316089" y="245534"/>
                  <a:pt x="317141" y="254814"/>
                  <a:pt x="321733" y="262467"/>
                </a:cubicBezTo>
                <a:cubicBezTo>
                  <a:pt x="325840" y="269312"/>
                  <a:pt x="335097" y="272260"/>
                  <a:pt x="338667" y="279400"/>
                </a:cubicBezTo>
                <a:cubicBezTo>
                  <a:pt x="343871" y="289808"/>
                  <a:pt x="343047" y="302372"/>
                  <a:pt x="347133" y="313267"/>
                </a:cubicBezTo>
                <a:cubicBezTo>
                  <a:pt x="351565" y="325085"/>
                  <a:pt x="358422" y="335844"/>
                  <a:pt x="364067" y="347133"/>
                </a:cubicBezTo>
                <a:cubicBezTo>
                  <a:pt x="376863" y="398323"/>
                  <a:pt x="368851" y="369951"/>
                  <a:pt x="389467" y="431800"/>
                </a:cubicBezTo>
                <a:lnTo>
                  <a:pt x="397933" y="457200"/>
                </a:lnTo>
                <a:cubicBezTo>
                  <a:pt x="401054" y="479044"/>
                  <a:pt x="403044" y="518222"/>
                  <a:pt x="414867" y="541867"/>
                </a:cubicBezTo>
                <a:cubicBezTo>
                  <a:pt x="419418" y="550968"/>
                  <a:pt x="426156" y="558800"/>
                  <a:pt x="431800" y="567267"/>
                </a:cubicBezTo>
                <a:cubicBezTo>
                  <a:pt x="458273" y="673152"/>
                  <a:pt x="424438" y="541498"/>
                  <a:pt x="448733" y="626533"/>
                </a:cubicBezTo>
                <a:cubicBezTo>
                  <a:pt x="451930" y="637722"/>
                  <a:pt x="454378" y="649111"/>
                  <a:pt x="457200" y="660400"/>
                </a:cubicBezTo>
                <a:cubicBezTo>
                  <a:pt x="460022" y="694267"/>
                  <a:pt x="460080" y="728478"/>
                  <a:pt x="465667" y="762000"/>
                </a:cubicBezTo>
                <a:cubicBezTo>
                  <a:pt x="468601" y="779606"/>
                  <a:pt x="482600" y="812800"/>
                  <a:pt x="482600" y="812800"/>
                </a:cubicBezTo>
                <a:cubicBezTo>
                  <a:pt x="485422" y="852311"/>
                  <a:pt x="486439" y="891993"/>
                  <a:pt x="491067" y="931333"/>
                </a:cubicBezTo>
                <a:cubicBezTo>
                  <a:pt x="492110" y="940196"/>
                  <a:pt x="497185" y="948123"/>
                  <a:pt x="499533" y="956733"/>
                </a:cubicBezTo>
                <a:cubicBezTo>
                  <a:pt x="528180" y="1061772"/>
                  <a:pt x="505446" y="991403"/>
                  <a:pt x="524933" y="1049867"/>
                </a:cubicBezTo>
                <a:cubicBezTo>
                  <a:pt x="527755" y="1080911"/>
                  <a:pt x="549438" y="1116270"/>
                  <a:pt x="533400" y="1143000"/>
                </a:cubicBezTo>
                <a:cubicBezTo>
                  <a:pt x="522929" y="1160451"/>
                  <a:pt x="499533" y="1092200"/>
                  <a:pt x="499533" y="1092200"/>
                </a:cubicBezTo>
                <a:cubicBezTo>
                  <a:pt x="491688" y="1068662"/>
                  <a:pt x="481740" y="1046244"/>
                  <a:pt x="508000" y="1092200"/>
                </a:cubicBezTo>
                <a:cubicBezTo>
                  <a:pt x="550960" y="1167381"/>
                  <a:pt x="500617" y="1089594"/>
                  <a:pt x="541867" y="1151467"/>
                </a:cubicBezTo>
                <a:cubicBezTo>
                  <a:pt x="547511" y="1145822"/>
                  <a:pt x="554693" y="1141378"/>
                  <a:pt x="558800" y="1134533"/>
                </a:cubicBezTo>
                <a:cubicBezTo>
                  <a:pt x="566811" y="1121181"/>
                  <a:pt x="573590" y="1076446"/>
                  <a:pt x="575733" y="1066800"/>
                </a:cubicBezTo>
                <a:cubicBezTo>
                  <a:pt x="578257" y="1055441"/>
                  <a:pt x="579616" y="1043629"/>
                  <a:pt x="584200" y="1032933"/>
                </a:cubicBezTo>
                <a:cubicBezTo>
                  <a:pt x="588208" y="1023580"/>
                  <a:pt x="601133" y="1007533"/>
                  <a:pt x="601133" y="1007533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txBody>
          <a:bodyPr lIns="91190" tIns="45690" rIns="91190" bIns="45690" rtlCol="0" anchor="ctr"/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78" name="TextBox 15" descr=" 78">
            <a:extLst>
              <a:ext uri="{FF2B5EF4-FFF2-40B4-BE49-F238E27FC236}">
                <a16:creationId xmlns:a16="http://schemas.microsoft.com/office/drawing/2014/main" id="{4C9C6E9F-8308-4EAC-AD10-D4521DF132A8}"/>
              </a:ext>
            </a:extLst>
          </p:cNvPr>
          <p:cNvSpPr txBox="1"/>
          <p:nvPr/>
        </p:nvSpPr>
        <p:spPr>
          <a:xfrm rot="21076520">
            <a:off x="7375339" y="4824044"/>
            <a:ext cx="2951066" cy="769381"/>
          </a:xfrm>
          <a:prstGeom prst="rect">
            <a:avLst/>
          </a:prstGeom>
          <a:noFill/>
        </p:spPr>
        <p:txBody>
          <a:bodyPr wrap="square" lIns="91190" tIns="45690" rIns="91190" bIns="45690" rtlCol="0">
            <a:spAutoFit/>
          </a:bodyPr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r>
              <a:rPr lang="en-US" sz="2200" dirty="0">
                <a:solidFill>
                  <a:srgbClr val="FF0000"/>
                </a:solidFill>
                <a:latin typeface="Segoe Print" panose="02000600000000000000" pitchFamily="2" charset="0"/>
              </a:rPr>
              <a:t>Autoethnography research begins</a:t>
            </a:r>
          </a:p>
        </p:txBody>
      </p:sp>
      <p:sp>
        <p:nvSpPr>
          <p:cNvPr id="45" name="Rectangle 44" descr=" 45" hidden="1">
            <a:extLst>
              <a:ext uri="{FF2B5EF4-FFF2-40B4-BE49-F238E27FC236}">
                <a16:creationId xmlns:a16="http://schemas.microsoft.com/office/drawing/2014/main" id="{70309AA0-AA67-4443-9F36-FC4B8B5E4A9C}"/>
              </a:ext>
            </a:extLst>
          </p:cNvPr>
          <p:cNvSpPr/>
          <p:nvPr/>
        </p:nvSpPr>
        <p:spPr>
          <a:xfrm>
            <a:off x="4105550" y="2233453"/>
            <a:ext cx="6536652" cy="2011116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 descr=" 59">
            <a:extLst>
              <a:ext uri="{FF2B5EF4-FFF2-40B4-BE49-F238E27FC236}">
                <a16:creationId xmlns:a16="http://schemas.microsoft.com/office/drawing/2014/main" id="{7095E824-0BC8-4DFB-9458-8F7A54B6FD75}"/>
              </a:ext>
            </a:extLst>
          </p:cNvPr>
          <p:cNvCxnSpPr>
            <a:cxnSpLocks/>
          </p:cNvCxnSpPr>
          <p:nvPr/>
        </p:nvCxnSpPr>
        <p:spPr>
          <a:xfrm>
            <a:off x="9314876" y="1777285"/>
            <a:ext cx="0" cy="194803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 descr=" 67">
            <a:extLst>
              <a:ext uri="{FF2B5EF4-FFF2-40B4-BE49-F238E27FC236}">
                <a16:creationId xmlns:a16="http://schemas.microsoft.com/office/drawing/2014/main" id="{F43604F5-32DB-4907-8F2F-4615E96E6BF1}"/>
              </a:ext>
            </a:extLst>
          </p:cNvPr>
          <p:cNvCxnSpPr>
            <a:cxnSpLocks/>
          </p:cNvCxnSpPr>
          <p:nvPr/>
        </p:nvCxnSpPr>
        <p:spPr>
          <a:xfrm>
            <a:off x="4116088" y="1777285"/>
            <a:ext cx="0" cy="194803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 descr=" 72">
            <a:extLst>
              <a:ext uri="{FF2B5EF4-FFF2-40B4-BE49-F238E27FC236}">
                <a16:creationId xmlns:a16="http://schemas.microsoft.com/office/drawing/2014/main" id="{4D1B8094-9BED-4097-8D2B-A02A55705452}"/>
              </a:ext>
            </a:extLst>
          </p:cNvPr>
          <p:cNvCxnSpPr>
            <a:cxnSpLocks/>
          </p:cNvCxnSpPr>
          <p:nvPr/>
        </p:nvCxnSpPr>
        <p:spPr>
          <a:xfrm>
            <a:off x="10650220" y="1771059"/>
            <a:ext cx="0" cy="194803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 descr=" 60">
            <a:extLst>
              <a:ext uri="{FF2B5EF4-FFF2-40B4-BE49-F238E27FC236}">
                <a16:creationId xmlns:a16="http://schemas.microsoft.com/office/drawing/2014/main" id="{A4E071DF-2221-433F-8F2F-9866C9E2F1F9}"/>
              </a:ext>
            </a:extLst>
          </p:cNvPr>
          <p:cNvGrpSpPr/>
          <p:nvPr/>
        </p:nvGrpSpPr>
        <p:grpSpPr>
          <a:xfrm>
            <a:off x="8922125" y="3728409"/>
            <a:ext cx="830546" cy="513838"/>
            <a:chOff x="3111289" y="1981689"/>
            <a:chExt cx="830546" cy="51383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72611F4-1072-45B5-A0C2-870AD8432713}"/>
                </a:ext>
              </a:extLst>
            </p:cNvPr>
            <p:cNvSpPr txBox="1"/>
            <p:nvPr/>
          </p:nvSpPr>
          <p:spPr>
            <a:xfrm>
              <a:off x="3111289" y="2126195"/>
              <a:ext cx="83054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Segoe Condensed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rgbClr val="FF0000"/>
                  </a:solidFill>
                </a:rPr>
                <a:t>Jun ‘18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A5333C0-D146-44E7-A759-70C213E2BB06}"/>
                </a:ext>
              </a:extLst>
            </p:cNvPr>
            <p:cNvSpPr/>
            <p:nvPr/>
          </p:nvSpPr>
          <p:spPr>
            <a:xfrm>
              <a:off x="3441883" y="1981689"/>
              <a:ext cx="137159" cy="13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74" name="Oval 73" descr=" 74">
            <a:extLst>
              <a:ext uri="{FF2B5EF4-FFF2-40B4-BE49-F238E27FC236}">
                <a16:creationId xmlns:a16="http://schemas.microsoft.com/office/drawing/2014/main" id="{32252C0E-AB12-4A78-9ED8-04F0879571DD}"/>
              </a:ext>
            </a:extLst>
          </p:cNvPr>
          <p:cNvSpPr/>
          <p:nvPr/>
        </p:nvSpPr>
        <p:spPr>
          <a:xfrm>
            <a:off x="10578557" y="3727321"/>
            <a:ext cx="137159" cy="13716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6" name="Oval 75" descr=" 76">
            <a:extLst>
              <a:ext uri="{FF2B5EF4-FFF2-40B4-BE49-F238E27FC236}">
                <a16:creationId xmlns:a16="http://schemas.microsoft.com/office/drawing/2014/main" id="{BCE98236-ED96-4785-8462-FED4A1C4F32E}"/>
              </a:ext>
            </a:extLst>
          </p:cNvPr>
          <p:cNvSpPr/>
          <p:nvPr/>
        </p:nvSpPr>
        <p:spPr>
          <a:xfrm>
            <a:off x="4046111" y="3726476"/>
            <a:ext cx="137159" cy="13716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 11">
            <a:extLst>
              <a:ext uri="{FF2B5EF4-FFF2-40B4-BE49-F238E27FC236}">
                <a16:creationId xmlns:a16="http://schemas.microsoft.com/office/drawing/2014/main" id="{8D9C5A6F-22BB-407C-9BCE-3630C4A73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 descr=" 12">
            <a:extLst>
              <a:ext uri="{FF2B5EF4-FFF2-40B4-BE49-F238E27FC236}">
                <a16:creationId xmlns:a16="http://schemas.microsoft.com/office/drawing/2014/main" id="{4D3FC29A-7FE5-419F-91D2-A0CCE3241117}"/>
              </a:ext>
            </a:extLst>
          </p:cNvPr>
          <p:cNvSpPr/>
          <p:nvPr/>
        </p:nvSpPr>
        <p:spPr>
          <a:xfrm>
            <a:off x="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TextBox 13" descr=" 14">
            <a:extLst>
              <a:ext uri="{FF2B5EF4-FFF2-40B4-BE49-F238E27FC236}">
                <a16:creationId xmlns:a16="http://schemas.microsoft.com/office/drawing/2014/main" id="{FFC1BDA3-0583-4021-8A45-8ACF106427AF}"/>
              </a:ext>
            </a:extLst>
          </p:cNvPr>
          <p:cNvSpPr txBox="1"/>
          <p:nvPr/>
        </p:nvSpPr>
        <p:spPr>
          <a:xfrm>
            <a:off x="6043838" y="1436301"/>
            <a:ext cx="1335345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Retrospective account</a:t>
            </a:r>
          </a:p>
        </p:txBody>
      </p:sp>
      <p:sp>
        <p:nvSpPr>
          <p:cNvPr id="15" name="TextBox 14" descr=" 15">
            <a:extLst>
              <a:ext uri="{FF2B5EF4-FFF2-40B4-BE49-F238E27FC236}">
                <a16:creationId xmlns:a16="http://schemas.microsoft.com/office/drawing/2014/main" id="{257D51EE-6E52-4FF7-829D-EA7D552D8AD2}"/>
              </a:ext>
            </a:extLst>
          </p:cNvPr>
          <p:cNvSpPr txBox="1"/>
          <p:nvPr/>
        </p:nvSpPr>
        <p:spPr>
          <a:xfrm>
            <a:off x="9613903" y="1449001"/>
            <a:ext cx="725203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Field-notes</a:t>
            </a:r>
          </a:p>
        </p:txBody>
      </p:sp>
    </p:spTree>
    <p:extLst>
      <p:ext uri="{BB962C8B-B14F-4D97-AF65-F5344CB8AC3E}">
        <p14:creationId xmlns:p14="http://schemas.microsoft.com/office/powerpoint/2010/main" val="5166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 11">
            <a:extLst>
              <a:ext uri="{FF2B5EF4-FFF2-40B4-BE49-F238E27FC236}">
                <a16:creationId xmlns:a16="http://schemas.microsoft.com/office/drawing/2014/main" id="{8D9C5A6F-22BB-407C-9BCE-3630C4A73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 descr=" 12">
            <a:extLst>
              <a:ext uri="{FF2B5EF4-FFF2-40B4-BE49-F238E27FC236}">
                <a16:creationId xmlns:a16="http://schemas.microsoft.com/office/drawing/2014/main" id="{4D3FC29A-7FE5-419F-91D2-A0CCE3241117}"/>
              </a:ext>
            </a:extLst>
          </p:cNvPr>
          <p:cNvSpPr/>
          <p:nvPr/>
        </p:nvSpPr>
        <p:spPr>
          <a:xfrm>
            <a:off x="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Rectangle 5" descr=" 2">
            <a:extLst>
              <a:ext uri="{FF2B5EF4-FFF2-40B4-BE49-F238E27FC236}">
                <a16:creationId xmlns:a16="http://schemas.microsoft.com/office/drawing/2014/main" id="{5E4563A7-27AC-4548-8CA1-9C445B5B2C2A}"/>
              </a:ext>
            </a:extLst>
          </p:cNvPr>
          <p:cNvSpPr/>
          <p:nvPr/>
        </p:nvSpPr>
        <p:spPr>
          <a:xfrm>
            <a:off x="5227197" y="1060012"/>
            <a:ext cx="2958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Condensed" pitchFamily="34" charset="0"/>
              </a:rPr>
              <a:t>(22 events, 7312 words)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 descr=" 13">
            <a:extLst>
              <a:ext uri="{FF2B5EF4-FFF2-40B4-BE49-F238E27FC236}">
                <a16:creationId xmlns:a16="http://schemas.microsoft.com/office/drawing/2014/main" id="{20D78EA1-758C-4810-9044-418E92338142}"/>
              </a:ext>
            </a:extLst>
          </p:cNvPr>
          <p:cNvSpPr/>
          <p:nvPr/>
        </p:nvSpPr>
        <p:spPr>
          <a:xfrm>
            <a:off x="8713387" y="1060012"/>
            <a:ext cx="2556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Condensed" pitchFamily="34" charset="0"/>
              </a:rPr>
              <a:t>(25 events, 7876 words)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 descr=" 14">
            <a:extLst>
              <a:ext uri="{FF2B5EF4-FFF2-40B4-BE49-F238E27FC236}">
                <a16:creationId xmlns:a16="http://schemas.microsoft.com/office/drawing/2014/main" id="{FFC1BDA3-0583-4021-8A45-8ACF106427AF}"/>
              </a:ext>
            </a:extLst>
          </p:cNvPr>
          <p:cNvSpPr txBox="1"/>
          <p:nvPr/>
        </p:nvSpPr>
        <p:spPr>
          <a:xfrm>
            <a:off x="6043838" y="1436301"/>
            <a:ext cx="1335345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Retrospective account</a:t>
            </a:r>
          </a:p>
        </p:txBody>
      </p:sp>
      <p:sp>
        <p:nvSpPr>
          <p:cNvPr id="15" name="TextBox 14" descr=" 15">
            <a:extLst>
              <a:ext uri="{FF2B5EF4-FFF2-40B4-BE49-F238E27FC236}">
                <a16:creationId xmlns:a16="http://schemas.microsoft.com/office/drawing/2014/main" id="{257D51EE-6E52-4FF7-829D-EA7D552D8AD2}"/>
              </a:ext>
            </a:extLst>
          </p:cNvPr>
          <p:cNvSpPr txBox="1"/>
          <p:nvPr/>
        </p:nvSpPr>
        <p:spPr>
          <a:xfrm>
            <a:off x="9613903" y="1449001"/>
            <a:ext cx="725203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Field-notes</a:t>
            </a:r>
          </a:p>
        </p:txBody>
      </p:sp>
    </p:spTree>
    <p:extLst>
      <p:ext uri="{BB962C8B-B14F-4D97-AF65-F5344CB8AC3E}">
        <p14:creationId xmlns:p14="http://schemas.microsoft.com/office/powerpoint/2010/main" val="293329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 11">
            <a:extLst>
              <a:ext uri="{FF2B5EF4-FFF2-40B4-BE49-F238E27FC236}">
                <a16:creationId xmlns:a16="http://schemas.microsoft.com/office/drawing/2014/main" id="{8D9C5A6F-22BB-407C-9BCE-3630C4A73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 descr=" 12">
            <a:extLst>
              <a:ext uri="{FF2B5EF4-FFF2-40B4-BE49-F238E27FC236}">
                <a16:creationId xmlns:a16="http://schemas.microsoft.com/office/drawing/2014/main" id="{4D3FC29A-7FE5-419F-91D2-A0CCE3241117}"/>
              </a:ext>
            </a:extLst>
          </p:cNvPr>
          <p:cNvSpPr/>
          <p:nvPr/>
        </p:nvSpPr>
        <p:spPr>
          <a:xfrm>
            <a:off x="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extBox 9" descr=" 109">
            <a:extLst>
              <a:ext uri="{FF2B5EF4-FFF2-40B4-BE49-F238E27FC236}">
                <a16:creationId xmlns:a16="http://schemas.microsoft.com/office/drawing/2014/main" id="{741446AE-024E-4618-8BBC-EA4A1FC22D9E}"/>
              </a:ext>
            </a:extLst>
          </p:cNvPr>
          <p:cNvSpPr txBox="1"/>
          <p:nvPr/>
        </p:nvSpPr>
        <p:spPr>
          <a:xfrm>
            <a:off x="7199336" y="3415737"/>
            <a:ext cx="2201201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Thematic analysis</a:t>
            </a:r>
          </a:p>
        </p:txBody>
      </p:sp>
      <p:cxnSp>
        <p:nvCxnSpPr>
          <p:cNvPr id="9" name="Connector: Elbow 8" descr=" 115">
            <a:extLst>
              <a:ext uri="{FF2B5EF4-FFF2-40B4-BE49-F238E27FC236}">
                <a16:creationId xmlns:a16="http://schemas.microsoft.com/office/drawing/2014/main" id="{9D13DC32-50CB-457A-BA87-53B78C9C0496}"/>
              </a:ext>
            </a:extLst>
          </p:cNvPr>
          <p:cNvCxnSpPr>
            <a:cxnSpLocks/>
          </p:cNvCxnSpPr>
          <p:nvPr/>
        </p:nvCxnSpPr>
        <p:spPr>
          <a:xfrm rot="5400000">
            <a:off x="8481153" y="1910306"/>
            <a:ext cx="1315643" cy="1678074"/>
          </a:xfrm>
          <a:prstGeom prst="bent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 descr=" 120">
            <a:extLst>
              <a:ext uri="{FF2B5EF4-FFF2-40B4-BE49-F238E27FC236}">
                <a16:creationId xmlns:a16="http://schemas.microsoft.com/office/drawing/2014/main" id="{27863004-05BF-4F46-A003-C2B3FE0BC9DD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36518" y="1952317"/>
            <a:ext cx="1333105" cy="1593733"/>
          </a:xfrm>
          <a:prstGeom prst="bent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 descr=" 2">
            <a:extLst>
              <a:ext uri="{FF2B5EF4-FFF2-40B4-BE49-F238E27FC236}">
                <a16:creationId xmlns:a16="http://schemas.microsoft.com/office/drawing/2014/main" id="{5E4563A7-27AC-4548-8CA1-9C445B5B2C2A}"/>
              </a:ext>
            </a:extLst>
          </p:cNvPr>
          <p:cNvSpPr/>
          <p:nvPr/>
        </p:nvSpPr>
        <p:spPr>
          <a:xfrm>
            <a:off x="5227197" y="1060012"/>
            <a:ext cx="2958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Condensed" pitchFamily="34" charset="0"/>
              </a:rPr>
              <a:t>(22 events, 7312 words)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 descr=" 13">
            <a:extLst>
              <a:ext uri="{FF2B5EF4-FFF2-40B4-BE49-F238E27FC236}">
                <a16:creationId xmlns:a16="http://schemas.microsoft.com/office/drawing/2014/main" id="{20D78EA1-758C-4810-9044-418E92338142}"/>
              </a:ext>
            </a:extLst>
          </p:cNvPr>
          <p:cNvSpPr/>
          <p:nvPr/>
        </p:nvSpPr>
        <p:spPr>
          <a:xfrm>
            <a:off x="8713387" y="1060012"/>
            <a:ext cx="2556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Condensed" pitchFamily="34" charset="0"/>
              </a:rPr>
              <a:t>(25 events, 7876 words)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 descr=" 14">
            <a:extLst>
              <a:ext uri="{FF2B5EF4-FFF2-40B4-BE49-F238E27FC236}">
                <a16:creationId xmlns:a16="http://schemas.microsoft.com/office/drawing/2014/main" id="{FFC1BDA3-0583-4021-8A45-8ACF106427AF}"/>
              </a:ext>
            </a:extLst>
          </p:cNvPr>
          <p:cNvSpPr txBox="1"/>
          <p:nvPr/>
        </p:nvSpPr>
        <p:spPr>
          <a:xfrm>
            <a:off x="6043838" y="1436301"/>
            <a:ext cx="1335345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Retrospective account</a:t>
            </a:r>
          </a:p>
        </p:txBody>
      </p:sp>
      <p:sp>
        <p:nvSpPr>
          <p:cNvPr id="15" name="TextBox 14" descr=" 15">
            <a:extLst>
              <a:ext uri="{FF2B5EF4-FFF2-40B4-BE49-F238E27FC236}">
                <a16:creationId xmlns:a16="http://schemas.microsoft.com/office/drawing/2014/main" id="{257D51EE-6E52-4FF7-829D-EA7D552D8AD2}"/>
              </a:ext>
            </a:extLst>
          </p:cNvPr>
          <p:cNvSpPr txBox="1"/>
          <p:nvPr/>
        </p:nvSpPr>
        <p:spPr>
          <a:xfrm>
            <a:off x="9613903" y="1449001"/>
            <a:ext cx="725203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Field-notes</a:t>
            </a:r>
          </a:p>
        </p:txBody>
      </p:sp>
    </p:spTree>
    <p:extLst>
      <p:ext uri="{BB962C8B-B14F-4D97-AF65-F5344CB8AC3E}">
        <p14:creationId xmlns:p14="http://schemas.microsoft.com/office/powerpoint/2010/main" val="171186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 11">
            <a:extLst>
              <a:ext uri="{FF2B5EF4-FFF2-40B4-BE49-F238E27FC236}">
                <a16:creationId xmlns:a16="http://schemas.microsoft.com/office/drawing/2014/main" id="{8D9C5A6F-22BB-407C-9BCE-3630C4A73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 descr=" 12">
            <a:extLst>
              <a:ext uri="{FF2B5EF4-FFF2-40B4-BE49-F238E27FC236}">
                <a16:creationId xmlns:a16="http://schemas.microsoft.com/office/drawing/2014/main" id="{4D3FC29A-7FE5-419F-91D2-A0CCE3241117}"/>
              </a:ext>
            </a:extLst>
          </p:cNvPr>
          <p:cNvSpPr/>
          <p:nvPr/>
        </p:nvSpPr>
        <p:spPr>
          <a:xfrm>
            <a:off x="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extBox 9" descr=" 109">
            <a:extLst>
              <a:ext uri="{FF2B5EF4-FFF2-40B4-BE49-F238E27FC236}">
                <a16:creationId xmlns:a16="http://schemas.microsoft.com/office/drawing/2014/main" id="{741446AE-024E-4618-8BBC-EA4A1FC22D9E}"/>
              </a:ext>
            </a:extLst>
          </p:cNvPr>
          <p:cNvSpPr txBox="1"/>
          <p:nvPr/>
        </p:nvSpPr>
        <p:spPr>
          <a:xfrm>
            <a:off x="7199336" y="3415737"/>
            <a:ext cx="2201201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Thematic analysis</a:t>
            </a:r>
          </a:p>
        </p:txBody>
      </p:sp>
      <p:cxnSp>
        <p:nvCxnSpPr>
          <p:cNvPr id="9" name="Connector: Elbow 8" descr=" 115">
            <a:extLst>
              <a:ext uri="{FF2B5EF4-FFF2-40B4-BE49-F238E27FC236}">
                <a16:creationId xmlns:a16="http://schemas.microsoft.com/office/drawing/2014/main" id="{9D13DC32-50CB-457A-BA87-53B78C9C0496}"/>
              </a:ext>
            </a:extLst>
          </p:cNvPr>
          <p:cNvCxnSpPr>
            <a:cxnSpLocks/>
          </p:cNvCxnSpPr>
          <p:nvPr/>
        </p:nvCxnSpPr>
        <p:spPr>
          <a:xfrm rot="5400000">
            <a:off x="8481153" y="1910306"/>
            <a:ext cx="1315643" cy="1678074"/>
          </a:xfrm>
          <a:prstGeom prst="bent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 descr=" 120">
            <a:extLst>
              <a:ext uri="{FF2B5EF4-FFF2-40B4-BE49-F238E27FC236}">
                <a16:creationId xmlns:a16="http://schemas.microsoft.com/office/drawing/2014/main" id="{27863004-05BF-4F46-A003-C2B3FE0BC9DD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36518" y="1952317"/>
            <a:ext cx="1333105" cy="1593733"/>
          </a:xfrm>
          <a:prstGeom prst="bent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 descr=" 128">
            <a:extLst>
              <a:ext uri="{FF2B5EF4-FFF2-40B4-BE49-F238E27FC236}">
                <a16:creationId xmlns:a16="http://schemas.microsoft.com/office/drawing/2014/main" id="{43C7FDD5-9FA7-40F6-9DD6-96AAAFA012B7}"/>
              </a:ext>
            </a:extLst>
          </p:cNvPr>
          <p:cNvCxnSpPr>
            <a:cxnSpLocks/>
          </p:cNvCxnSpPr>
          <p:nvPr/>
        </p:nvCxnSpPr>
        <p:spPr>
          <a:xfrm>
            <a:off x="8299937" y="3877402"/>
            <a:ext cx="0" cy="8279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 descr=" 130">
            <a:extLst>
              <a:ext uri="{FF2B5EF4-FFF2-40B4-BE49-F238E27FC236}">
                <a16:creationId xmlns:a16="http://schemas.microsoft.com/office/drawing/2014/main" id="{CD1231D6-235C-4418-8507-AFC93C3FE4B1}"/>
              </a:ext>
            </a:extLst>
          </p:cNvPr>
          <p:cNvSpPr txBox="1"/>
          <p:nvPr/>
        </p:nvSpPr>
        <p:spPr>
          <a:xfrm>
            <a:off x="7199336" y="4705350"/>
            <a:ext cx="2201201" cy="461665"/>
          </a:xfrm>
          <a:prstGeom prst="rect">
            <a:avLst/>
          </a:prstGeom>
          <a:noFill/>
          <a:ln w="2540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Emergent Themes</a:t>
            </a:r>
          </a:p>
        </p:txBody>
      </p:sp>
      <p:sp>
        <p:nvSpPr>
          <p:cNvPr id="6" name="Rectangle 5" descr=" 2">
            <a:extLst>
              <a:ext uri="{FF2B5EF4-FFF2-40B4-BE49-F238E27FC236}">
                <a16:creationId xmlns:a16="http://schemas.microsoft.com/office/drawing/2014/main" id="{5E4563A7-27AC-4548-8CA1-9C445B5B2C2A}"/>
              </a:ext>
            </a:extLst>
          </p:cNvPr>
          <p:cNvSpPr/>
          <p:nvPr/>
        </p:nvSpPr>
        <p:spPr>
          <a:xfrm>
            <a:off x="5227197" y="1060012"/>
            <a:ext cx="2958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Condensed" pitchFamily="34" charset="0"/>
              </a:rPr>
              <a:t>(22 events, 7312 words)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 descr=" 13">
            <a:extLst>
              <a:ext uri="{FF2B5EF4-FFF2-40B4-BE49-F238E27FC236}">
                <a16:creationId xmlns:a16="http://schemas.microsoft.com/office/drawing/2014/main" id="{20D78EA1-758C-4810-9044-418E92338142}"/>
              </a:ext>
            </a:extLst>
          </p:cNvPr>
          <p:cNvSpPr/>
          <p:nvPr/>
        </p:nvSpPr>
        <p:spPr>
          <a:xfrm>
            <a:off x="8713387" y="1060012"/>
            <a:ext cx="2556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Condensed" pitchFamily="34" charset="0"/>
              </a:rPr>
              <a:t>(25 events, 7876 words)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 descr=" 14">
            <a:extLst>
              <a:ext uri="{FF2B5EF4-FFF2-40B4-BE49-F238E27FC236}">
                <a16:creationId xmlns:a16="http://schemas.microsoft.com/office/drawing/2014/main" id="{FFC1BDA3-0583-4021-8A45-8ACF106427AF}"/>
              </a:ext>
            </a:extLst>
          </p:cNvPr>
          <p:cNvSpPr txBox="1"/>
          <p:nvPr/>
        </p:nvSpPr>
        <p:spPr>
          <a:xfrm>
            <a:off x="6043838" y="1436301"/>
            <a:ext cx="1335345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Retrospective account</a:t>
            </a:r>
          </a:p>
        </p:txBody>
      </p:sp>
      <p:sp>
        <p:nvSpPr>
          <p:cNvPr id="15" name="TextBox 14" descr=" 15">
            <a:extLst>
              <a:ext uri="{FF2B5EF4-FFF2-40B4-BE49-F238E27FC236}">
                <a16:creationId xmlns:a16="http://schemas.microsoft.com/office/drawing/2014/main" id="{257D51EE-6E52-4FF7-829D-EA7D552D8AD2}"/>
              </a:ext>
            </a:extLst>
          </p:cNvPr>
          <p:cNvSpPr txBox="1"/>
          <p:nvPr/>
        </p:nvSpPr>
        <p:spPr>
          <a:xfrm>
            <a:off x="9613903" y="1449001"/>
            <a:ext cx="725203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Condensed" pitchFamily="34" charset="0"/>
              </a:rPr>
              <a:t>Field-notes</a:t>
            </a:r>
          </a:p>
        </p:txBody>
      </p:sp>
    </p:spTree>
    <p:extLst>
      <p:ext uri="{BB962C8B-B14F-4D97-AF65-F5344CB8AC3E}">
        <p14:creationId xmlns:p14="http://schemas.microsoft.com/office/powerpoint/2010/main" val="258330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F4789D-592C-447B-B4FF-DAC3254B4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4084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Our findings detail my experiences in varying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geographies,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societies,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cultures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 also presents my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relationship to technologies.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Emergent Themes</a:t>
            </a:r>
          </a:p>
        </p:txBody>
      </p:sp>
    </p:spTree>
    <p:extLst>
      <p:ext uri="{BB962C8B-B14F-4D97-AF65-F5344CB8AC3E}">
        <p14:creationId xmlns:p14="http://schemas.microsoft.com/office/powerpoint/2010/main" val="328450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DB717F-883A-485D-AF1C-4B47730AD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3987"/>
          <a:stretch/>
        </p:blipFill>
        <p:spPr>
          <a:xfrm>
            <a:off x="-228580" y="-6341"/>
            <a:ext cx="12426930" cy="699014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35007B-9DBF-413A-98AE-E23D82D6A3A2}"/>
              </a:ext>
            </a:extLst>
          </p:cNvPr>
          <p:cNvSpPr txBox="1"/>
          <p:nvPr/>
        </p:nvSpPr>
        <p:spPr>
          <a:xfrm>
            <a:off x="5519246" y="190838"/>
            <a:ext cx="647986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5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Autoethnography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of a Hard of Hearing Traveler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E9F354-3266-4411-B3FA-BC07D266E366}"/>
              </a:ext>
            </a:extLst>
          </p:cNvPr>
          <p:cNvSpPr/>
          <p:nvPr/>
        </p:nvSpPr>
        <p:spPr>
          <a:xfrm>
            <a:off x="5435600" y="1569202"/>
            <a:ext cx="65444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Dhruv Jain, </a:t>
            </a: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Audrey Desjardins, Leah Findlater, Jon Froehlich</a:t>
            </a:r>
          </a:p>
          <a:p>
            <a:pPr marL="0" marR="0" lvl="0" indent="0" algn="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University of Washington, Seattle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6637B99-DF4C-4A39-81E5-7B96914D8A8F}"/>
              </a:ext>
            </a:extLst>
          </p:cNvPr>
          <p:cNvSpPr/>
          <p:nvPr/>
        </p:nvSpPr>
        <p:spPr>
          <a:xfrm rot="5995422" flipH="1" flipV="1">
            <a:off x="3628989" y="1626968"/>
            <a:ext cx="481800" cy="486434"/>
          </a:xfrm>
          <a:custGeom>
            <a:avLst/>
            <a:gdLst>
              <a:gd name="connsiteX0" fmla="*/ 0 w 637616"/>
              <a:gd name="connsiteY0" fmla="*/ 0 h 1151467"/>
              <a:gd name="connsiteX1" fmla="*/ 76200 w 637616"/>
              <a:gd name="connsiteY1" fmla="*/ 25400 h 1151467"/>
              <a:gd name="connsiteX2" fmla="*/ 118533 w 637616"/>
              <a:gd name="connsiteY2" fmla="*/ 33867 h 1151467"/>
              <a:gd name="connsiteX3" fmla="*/ 169333 w 637616"/>
              <a:gd name="connsiteY3" fmla="*/ 50800 h 1151467"/>
              <a:gd name="connsiteX4" fmla="*/ 194733 w 637616"/>
              <a:gd name="connsiteY4" fmla="*/ 59267 h 1151467"/>
              <a:gd name="connsiteX5" fmla="*/ 245533 w 637616"/>
              <a:gd name="connsiteY5" fmla="*/ 110067 h 1151467"/>
              <a:gd name="connsiteX6" fmla="*/ 262467 w 637616"/>
              <a:gd name="connsiteY6" fmla="*/ 127000 h 1151467"/>
              <a:gd name="connsiteX7" fmla="*/ 296333 w 637616"/>
              <a:gd name="connsiteY7" fmla="*/ 169333 h 1151467"/>
              <a:gd name="connsiteX8" fmla="*/ 304800 w 637616"/>
              <a:gd name="connsiteY8" fmla="*/ 203200 h 1151467"/>
              <a:gd name="connsiteX9" fmla="*/ 321733 w 637616"/>
              <a:gd name="connsiteY9" fmla="*/ 228600 h 1151467"/>
              <a:gd name="connsiteX10" fmla="*/ 338667 w 637616"/>
              <a:gd name="connsiteY10" fmla="*/ 287867 h 1151467"/>
              <a:gd name="connsiteX11" fmla="*/ 355600 w 637616"/>
              <a:gd name="connsiteY11" fmla="*/ 313267 h 1151467"/>
              <a:gd name="connsiteX12" fmla="*/ 372533 w 637616"/>
              <a:gd name="connsiteY12" fmla="*/ 347133 h 1151467"/>
              <a:gd name="connsiteX13" fmla="*/ 389467 w 637616"/>
              <a:gd name="connsiteY13" fmla="*/ 406400 h 1151467"/>
              <a:gd name="connsiteX14" fmla="*/ 397933 w 637616"/>
              <a:gd name="connsiteY14" fmla="*/ 431800 h 1151467"/>
              <a:gd name="connsiteX15" fmla="*/ 406400 w 637616"/>
              <a:gd name="connsiteY15" fmla="*/ 482600 h 1151467"/>
              <a:gd name="connsiteX16" fmla="*/ 431800 w 637616"/>
              <a:gd name="connsiteY16" fmla="*/ 541867 h 1151467"/>
              <a:gd name="connsiteX17" fmla="*/ 440267 w 637616"/>
              <a:gd name="connsiteY17" fmla="*/ 567267 h 1151467"/>
              <a:gd name="connsiteX18" fmla="*/ 457200 w 637616"/>
              <a:gd name="connsiteY18" fmla="*/ 643467 h 1151467"/>
              <a:gd name="connsiteX19" fmla="*/ 474133 w 637616"/>
              <a:gd name="connsiteY19" fmla="*/ 711200 h 1151467"/>
              <a:gd name="connsiteX20" fmla="*/ 491067 w 637616"/>
              <a:gd name="connsiteY20" fmla="*/ 745067 h 1151467"/>
              <a:gd name="connsiteX21" fmla="*/ 508000 w 637616"/>
              <a:gd name="connsiteY21" fmla="*/ 770467 h 1151467"/>
              <a:gd name="connsiteX22" fmla="*/ 516467 w 637616"/>
              <a:gd name="connsiteY22" fmla="*/ 795867 h 1151467"/>
              <a:gd name="connsiteX23" fmla="*/ 524933 w 637616"/>
              <a:gd name="connsiteY23" fmla="*/ 872067 h 1151467"/>
              <a:gd name="connsiteX24" fmla="*/ 541867 w 637616"/>
              <a:gd name="connsiteY24" fmla="*/ 905933 h 1151467"/>
              <a:gd name="connsiteX25" fmla="*/ 524933 w 637616"/>
              <a:gd name="connsiteY25" fmla="*/ 1041400 h 1151467"/>
              <a:gd name="connsiteX26" fmla="*/ 499533 w 637616"/>
              <a:gd name="connsiteY26" fmla="*/ 1007533 h 1151467"/>
              <a:gd name="connsiteX27" fmla="*/ 423333 w 637616"/>
              <a:gd name="connsiteY27" fmla="*/ 965200 h 1151467"/>
              <a:gd name="connsiteX28" fmla="*/ 431800 w 637616"/>
              <a:gd name="connsiteY28" fmla="*/ 990600 h 1151467"/>
              <a:gd name="connsiteX29" fmla="*/ 457200 w 637616"/>
              <a:gd name="connsiteY29" fmla="*/ 1007533 h 1151467"/>
              <a:gd name="connsiteX30" fmla="*/ 508000 w 637616"/>
              <a:gd name="connsiteY30" fmla="*/ 1041400 h 1151467"/>
              <a:gd name="connsiteX31" fmla="*/ 558800 w 637616"/>
              <a:gd name="connsiteY31" fmla="*/ 1083733 h 1151467"/>
              <a:gd name="connsiteX32" fmla="*/ 567267 w 637616"/>
              <a:gd name="connsiteY32" fmla="*/ 1058333 h 1151467"/>
              <a:gd name="connsiteX33" fmla="*/ 609600 w 637616"/>
              <a:gd name="connsiteY33" fmla="*/ 1016000 h 1151467"/>
              <a:gd name="connsiteX34" fmla="*/ 626533 w 637616"/>
              <a:gd name="connsiteY34" fmla="*/ 990600 h 1151467"/>
              <a:gd name="connsiteX35" fmla="*/ 635000 w 637616"/>
              <a:gd name="connsiteY35" fmla="*/ 965200 h 1151467"/>
              <a:gd name="connsiteX36" fmla="*/ 609600 w 637616"/>
              <a:gd name="connsiteY36" fmla="*/ 982133 h 1151467"/>
              <a:gd name="connsiteX37" fmla="*/ 584200 w 637616"/>
              <a:gd name="connsiteY37" fmla="*/ 1041400 h 1151467"/>
              <a:gd name="connsiteX38" fmla="*/ 575733 w 637616"/>
              <a:gd name="connsiteY38" fmla="*/ 1066800 h 1151467"/>
              <a:gd name="connsiteX39" fmla="*/ 550333 w 637616"/>
              <a:gd name="connsiteY39" fmla="*/ 1083733 h 1151467"/>
              <a:gd name="connsiteX40" fmla="*/ 533400 w 637616"/>
              <a:gd name="connsiteY40" fmla="*/ 1058333 h 1151467"/>
              <a:gd name="connsiteX41" fmla="*/ 457200 w 637616"/>
              <a:gd name="connsiteY41" fmla="*/ 1032933 h 1151467"/>
              <a:gd name="connsiteX42" fmla="*/ 431800 w 637616"/>
              <a:gd name="connsiteY42" fmla="*/ 1007533 h 1151467"/>
              <a:gd name="connsiteX43" fmla="*/ 406400 w 637616"/>
              <a:gd name="connsiteY43" fmla="*/ 999067 h 1151467"/>
              <a:gd name="connsiteX44" fmla="*/ 423333 w 637616"/>
              <a:gd name="connsiteY44" fmla="*/ 1024467 h 1151467"/>
              <a:gd name="connsiteX45" fmla="*/ 440267 w 637616"/>
              <a:gd name="connsiteY45" fmla="*/ 1041400 h 1151467"/>
              <a:gd name="connsiteX46" fmla="*/ 457200 w 637616"/>
              <a:gd name="connsiteY46" fmla="*/ 1066800 h 1151467"/>
              <a:gd name="connsiteX47" fmla="*/ 482600 w 637616"/>
              <a:gd name="connsiteY47" fmla="*/ 1075267 h 1151467"/>
              <a:gd name="connsiteX48" fmla="*/ 516467 w 637616"/>
              <a:gd name="connsiteY48" fmla="*/ 1066800 h 1151467"/>
              <a:gd name="connsiteX49" fmla="*/ 524933 w 637616"/>
              <a:gd name="connsiteY49" fmla="*/ 1041400 h 1151467"/>
              <a:gd name="connsiteX50" fmla="*/ 558800 w 637616"/>
              <a:gd name="connsiteY50" fmla="*/ 1016000 h 1151467"/>
              <a:gd name="connsiteX51" fmla="*/ 626533 w 637616"/>
              <a:gd name="connsiteY51" fmla="*/ 999067 h 1151467"/>
              <a:gd name="connsiteX52" fmla="*/ 618067 w 637616"/>
              <a:gd name="connsiteY52" fmla="*/ 982133 h 1151467"/>
              <a:gd name="connsiteX53" fmla="*/ 592667 w 637616"/>
              <a:gd name="connsiteY53" fmla="*/ 1024467 h 1151467"/>
              <a:gd name="connsiteX54" fmla="*/ 584200 w 637616"/>
              <a:gd name="connsiteY54" fmla="*/ 1049867 h 1151467"/>
              <a:gd name="connsiteX55" fmla="*/ 558800 w 637616"/>
              <a:gd name="connsiteY55" fmla="*/ 1058333 h 1151467"/>
              <a:gd name="connsiteX56" fmla="*/ 516467 w 637616"/>
              <a:gd name="connsiteY56" fmla="*/ 1083733 h 1151467"/>
              <a:gd name="connsiteX57" fmla="*/ 508000 w 637616"/>
              <a:gd name="connsiteY57" fmla="*/ 1109133 h 1151467"/>
              <a:gd name="connsiteX58" fmla="*/ 516467 w 637616"/>
              <a:gd name="connsiteY58" fmla="*/ 1058333 h 1151467"/>
              <a:gd name="connsiteX59" fmla="*/ 524933 w 637616"/>
              <a:gd name="connsiteY59" fmla="*/ 990600 h 1151467"/>
              <a:gd name="connsiteX60" fmla="*/ 516467 w 637616"/>
              <a:gd name="connsiteY60" fmla="*/ 829733 h 1151467"/>
              <a:gd name="connsiteX61" fmla="*/ 508000 w 637616"/>
              <a:gd name="connsiteY61" fmla="*/ 795867 h 1151467"/>
              <a:gd name="connsiteX62" fmla="*/ 482600 w 637616"/>
              <a:gd name="connsiteY62" fmla="*/ 651933 h 1151467"/>
              <a:gd name="connsiteX63" fmla="*/ 465667 w 637616"/>
              <a:gd name="connsiteY63" fmla="*/ 584200 h 1151467"/>
              <a:gd name="connsiteX64" fmla="*/ 457200 w 637616"/>
              <a:gd name="connsiteY64" fmla="*/ 550333 h 1151467"/>
              <a:gd name="connsiteX65" fmla="*/ 440267 w 637616"/>
              <a:gd name="connsiteY65" fmla="*/ 524933 h 1151467"/>
              <a:gd name="connsiteX66" fmla="*/ 423333 w 637616"/>
              <a:gd name="connsiteY66" fmla="*/ 474133 h 1151467"/>
              <a:gd name="connsiteX67" fmla="*/ 406400 w 637616"/>
              <a:gd name="connsiteY67" fmla="*/ 389467 h 1151467"/>
              <a:gd name="connsiteX68" fmla="*/ 389467 w 637616"/>
              <a:gd name="connsiteY68" fmla="*/ 355600 h 1151467"/>
              <a:gd name="connsiteX69" fmla="*/ 372533 w 637616"/>
              <a:gd name="connsiteY69" fmla="*/ 338667 h 1151467"/>
              <a:gd name="connsiteX70" fmla="*/ 321733 w 637616"/>
              <a:gd name="connsiteY70" fmla="*/ 237067 h 1151467"/>
              <a:gd name="connsiteX71" fmla="*/ 304800 w 637616"/>
              <a:gd name="connsiteY71" fmla="*/ 211667 h 1151467"/>
              <a:gd name="connsiteX72" fmla="*/ 270933 w 637616"/>
              <a:gd name="connsiteY72" fmla="*/ 177800 h 1151467"/>
              <a:gd name="connsiteX73" fmla="*/ 220133 w 637616"/>
              <a:gd name="connsiteY73" fmla="*/ 135467 h 1151467"/>
              <a:gd name="connsiteX74" fmla="*/ 203200 w 637616"/>
              <a:gd name="connsiteY74" fmla="*/ 110067 h 1151467"/>
              <a:gd name="connsiteX75" fmla="*/ 177800 w 637616"/>
              <a:gd name="connsiteY75" fmla="*/ 93133 h 1151467"/>
              <a:gd name="connsiteX76" fmla="*/ 127000 w 637616"/>
              <a:gd name="connsiteY76" fmla="*/ 50800 h 1151467"/>
              <a:gd name="connsiteX77" fmla="*/ 93133 w 637616"/>
              <a:gd name="connsiteY77" fmla="*/ 42333 h 1151467"/>
              <a:gd name="connsiteX78" fmla="*/ 42333 w 637616"/>
              <a:gd name="connsiteY78" fmla="*/ 8467 h 1151467"/>
              <a:gd name="connsiteX79" fmla="*/ 59267 w 637616"/>
              <a:gd name="connsiteY79" fmla="*/ 25400 h 1151467"/>
              <a:gd name="connsiteX80" fmla="*/ 101600 w 637616"/>
              <a:gd name="connsiteY80" fmla="*/ 42333 h 1151467"/>
              <a:gd name="connsiteX81" fmla="*/ 135467 w 637616"/>
              <a:gd name="connsiteY81" fmla="*/ 67733 h 1151467"/>
              <a:gd name="connsiteX82" fmla="*/ 152400 w 637616"/>
              <a:gd name="connsiteY82" fmla="*/ 84667 h 1151467"/>
              <a:gd name="connsiteX83" fmla="*/ 177800 w 637616"/>
              <a:gd name="connsiteY83" fmla="*/ 93133 h 1151467"/>
              <a:gd name="connsiteX84" fmla="*/ 203200 w 637616"/>
              <a:gd name="connsiteY84" fmla="*/ 110067 h 1151467"/>
              <a:gd name="connsiteX85" fmla="*/ 220133 w 637616"/>
              <a:gd name="connsiteY85" fmla="*/ 135467 h 1151467"/>
              <a:gd name="connsiteX86" fmla="*/ 245533 w 637616"/>
              <a:gd name="connsiteY86" fmla="*/ 143933 h 1151467"/>
              <a:gd name="connsiteX87" fmla="*/ 262467 w 637616"/>
              <a:gd name="connsiteY87" fmla="*/ 169333 h 1151467"/>
              <a:gd name="connsiteX88" fmla="*/ 279400 w 637616"/>
              <a:gd name="connsiteY88" fmla="*/ 186267 h 1151467"/>
              <a:gd name="connsiteX89" fmla="*/ 313267 w 637616"/>
              <a:gd name="connsiteY89" fmla="*/ 237067 h 1151467"/>
              <a:gd name="connsiteX90" fmla="*/ 321733 w 637616"/>
              <a:gd name="connsiteY90" fmla="*/ 262467 h 1151467"/>
              <a:gd name="connsiteX91" fmla="*/ 338667 w 637616"/>
              <a:gd name="connsiteY91" fmla="*/ 279400 h 1151467"/>
              <a:gd name="connsiteX92" fmla="*/ 347133 w 637616"/>
              <a:gd name="connsiteY92" fmla="*/ 313267 h 1151467"/>
              <a:gd name="connsiteX93" fmla="*/ 364067 w 637616"/>
              <a:gd name="connsiteY93" fmla="*/ 347133 h 1151467"/>
              <a:gd name="connsiteX94" fmla="*/ 389467 w 637616"/>
              <a:gd name="connsiteY94" fmla="*/ 431800 h 1151467"/>
              <a:gd name="connsiteX95" fmla="*/ 397933 w 637616"/>
              <a:gd name="connsiteY95" fmla="*/ 457200 h 1151467"/>
              <a:gd name="connsiteX96" fmla="*/ 414867 w 637616"/>
              <a:gd name="connsiteY96" fmla="*/ 541867 h 1151467"/>
              <a:gd name="connsiteX97" fmla="*/ 431800 w 637616"/>
              <a:gd name="connsiteY97" fmla="*/ 567267 h 1151467"/>
              <a:gd name="connsiteX98" fmla="*/ 448733 w 637616"/>
              <a:gd name="connsiteY98" fmla="*/ 626533 h 1151467"/>
              <a:gd name="connsiteX99" fmla="*/ 457200 w 637616"/>
              <a:gd name="connsiteY99" fmla="*/ 660400 h 1151467"/>
              <a:gd name="connsiteX100" fmla="*/ 465667 w 637616"/>
              <a:gd name="connsiteY100" fmla="*/ 762000 h 1151467"/>
              <a:gd name="connsiteX101" fmla="*/ 482600 w 637616"/>
              <a:gd name="connsiteY101" fmla="*/ 812800 h 1151467"/>
              <a:gd name="connsiteX102" fmla="*/ 491067 w 637616"/>
              <a:gd name="connsiteY102" fmla="*/ 931333 h 1151467"/>
              <a:gd name="connsiteX103" fmla="*/ 499533 w 637616"/>
              <a:gd name="connsiteY103" fmla="*/ 956733 h 1151467"/>
              <a:gd name="connsiteX104" fmla="*/ 524933 w 637616"/>
              <a:gd name="connsiteY104" fmla="*/ 1049867 h 1151467"/>
              <a:gd name="connsiteX105" fmla="*/ 533400 w 637616"/>
              <a:gd name="connsiteY105" fmla="*/ 1143000 h 1151467"/>
              <a:gd name="connsiteX106" fmla="*/ 499533 w 637616"/>
              <a:gd name="connsiteY106" fmla="*/ 1092200 h 1151467"/>
              <a:gd name="connsiteX107" fmla="*/ 508000 w 637616"/>
              <a:gd name="connsiteY107" fmla="*/ 1092200 h 1151467"/>
              <a:gd name="connsiteX108" fmla="*/ 541867 w 637616"/>
              <a:gd name="connsiteY108" fmla="*/ 1151467 h 1151467"/>
              <a:gd name="connsiteX109" fmla="*/ 558800 w 637616"/>
              <a:gd name="connsiteY109" fmla="*/ 1134533 h 1151467"/>
              <a:gd name="connsiteX110" fmla="*/ 575733 w 637616"/>
              <a:gd name="connsiteY110" fmla="*/ 1066800 h 1151467"/>
              <a:gd name="connsiteX111" fmla="*/ 584200 w 637616"/>
              <a:gd name="connsiteY111" fmla="*/ 1032933 h 1151467"/>
              <a:gd name="connsiteX112" fmla="*/ 601133 w 637616"/>
              <a:gd name="connsiteY112" fmla="*/ 1007533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37616" h="1151467">
                <a:moveTo>
                  <a:pt x="0" y="0"/>
                </a:moveTo>
                <a:cubicBezTo>
                  <a:pt x="121320" y="24265"/>
                  <a:pt x="-28960" y="-9653"/>
                  <a:pt x="76200" y="25400"/>
                </a:cubicBezTo>
                <a:cubicBezTo>
                  <a:pt x="89852" y="29951"/>
                  <a:pt x="104650" y="30081"/>
                  <a:pt x="118533" y="33867"/>
                </a:cubicBezTo>
                <a:cubicBezTo>
                  <a:pt x="135753" y="38563"/>
                  <a:pt x="152400" y="45156"/>
                  <a:pt x="169333" y="50800"/>
                </a:cubicBezTo>
                <a:lnTo>
                  <a:pt x="194733" y="59267"/>
                </a:lnTo>
                <a:lnTo>
                  <a:pt x="245533" y="110067"/>
                </a:lnTo>
                <a:lnTo>
                  <a:pt x="262467" y="127000"/>
                </a:lnTo>
                <a:cubicBezTo>
                  <a:pt x="290142" y="210033"/>
                  <a:pt x="245274" y="92745"/>
                  <a:pt x="296333" y="169333"/>
                </a:cubicBezTo>
                <a:cubicBezTo>
                  <a:pt x="302788" y="179015"/>
                  <a:pt x="300216" y="192504"/>
                  <a:pt x="304800" y="203200"/>
                </a:cubicBezTo>
                <a:cubicBezTo>
                  <a:pt x="308808" y="212553"/>
                  <a:pt x="317182" y="219499"/>
                  <a:pt x="321733" y="228600"/>
                </a:cubicBezTo>
                <a:cubicBezTo>
                  <a:pt x="338210" y="261554"/>
                  <a:pt x="322389" y="249886"/>
                  <a:pt x="338667" y="287867"/>
                </a:cubicBezTo>
                <a:cubicBezTo>
                  <a:pt x="342675" y="297220"/>
                  <a:pt x="350552" y="304432"/>
                  <a:pt x="355600" y="313267"/>
                </a:cubicBezTo>
                <a:cubicBezTo>
                  <a:pt x="361862" y="324225"/>
                  <a:pt x="367561" y="335532"/>
                  <a:pt x="372533" y="347133"/>
                </a:cubicBezTo>
                <a:cubicBezTo>
                  <a:pt x="381233" y="367433"/>
                  <a:pt x="383329" y="384918"/>
                  <a:pt x="389467" y="406400"/>
                </a:cubicBezTo>
                <a:cubicBezTo>
                  <a:pt x="391919" y="414981"/>
                  <a:pt x="395997" y="423088"/>
                  <a:pt x="397933" y="431800"/>
                </a:cubicBezTo>
                <a:cubicBezTo>
                  <a:pt x="401657" y="448558"/>
                  <a:pt x="402676" y="465842"/>
                  <a:pt x="406400" y="482600"/>
                </a:cubicBezTo>
                <a:cubicBezTo>
                  <a:pt x="412509" y="510090"/>
                  <a:pt x="419855" y="513996"/>
                  <a:pt x="431800" y="541867"/>
                </a:cubicBezTo>
                <a:cubicBezTo>
                  <a:pt x="435316" y="550070"/>
                  <a:pt x="437815" y="558686"/>
                  <a:pt x="440267" y="567267"/>
                </a:cubicBezTo>
                <a:cubicBezTo>
                  <a:pt x="451998" y="608327"/>
                  <a:pt x="446729" y="598093"/>
                  <a:pt x="457200" y="643467"/>
                </a:cubicBezTo>
                <a:cubicBezTo>
                  <a:pt x="462433" y="666144"/>
                  <a:pt x="463725" y="690385"/>
                  <a:pt x="474133" y="711200"/>
                </a:cubicBezTo>
                <a:cubicBezTo>
                  <a:pt x="479778" y="722489"/>
                  <a:pt x="484805" y="734108"/>
                  <a:pt x="491067" y="745067"/>
                </a:cubicBezTo>
                <a:cubicBezTo>
                  <a:pt x="496116" y="753902"/>
                  <a:pt x="503449" y="761366"/>
                  <a:pt x="508000" y="770467"/>
                </a:cubicBezTo>
                <a:cubicBezTo>
                  <a:pt x="511991" y="778449"/>
                  <a:pt x="513645" y="787400"/>
                  <a:pt x="516467" y="795867"/>
                </a:cubicBezTo>
                <a:cubicBezTo>
                  <a:pt x="519289" y="821267"/>
                  <a:pt x="519186" y="847165"/>
                  <a:pt x="524933" y="872067"/>
                </a:cubicBezTo>
                <a:cubicBezTo>
                  <a:pt x="527771" y="884365"/>
                  <a:pt x="541027" y="893340"/>
                  <a:pt x="541867" y="905933"/>
                </a:cubicBezTo>
                <a:cubicBezTo>
                  <a:pt x="544798" y="949897"/>
                  <a:pt x="533651" y="997814"/>
                  <a:pt x="524933" y="1041400"/>
                </a:cubicBezTo>
                <a:cubicBezTo>
                  <a:pt x="516466" y="1030111"/>
                  <a:pt x="510080" y="1016908"/>
                  <a:pt x="499533" y="1007533"/>
                </a:cubicBezTo>
                <a:cubicBezTo>
                  <a:pt x="464599" y="976481"/>
                  <a:pt x="457825" y="976698"/>
                  <a:pt x="423333" y="965200"/>
                </a:cubicBezTo>
                <a:cubicBezTo>
                  <a:pt x="426155" y="973667"/>
                  <a:pt x="426225" y="983631"/>
                  <a:pt x="431800" y="990600"/>
                </a:cubicBezTo>
                <a:cubicBezTo>
                  <a:pt x="438157" y="998546"/>
                  <a:pt x="449383" y="1001019"/>
                  <a:pt x="457200" y="1007533"/>
                </a:cubicBezTo>
                <a:cubicBezTo>
                  <a:pt x="499482" y="1042768"/>
                  <a:pt x="463362" y="1026520"/>
                  <a:pt x="508000" y="1041400"/>
                </a:cubicBezTo>
                <a:cubicBezTo>
                  <a:pt x="510081" y="1043481"/>
                  <a:pt x="549370" y="1086091"/>
                  <a:pt x="558800" y="1083733"/>
                </a:cubicBezTo>
                <a:cubicBezTo>
                  <a:pt x="567458" y="1081568"/>
                  <a:pt x="563276" y="1066315"/>
                  <a:pt x="567267" y="1058333"/>
                </a:cubicBezTo>
                <a:cubicBezTo>
                  <a:pt x="581378" y="1030110"/>
                  <a:pt x="584199" y="1032933"/>
                  <a:pt x="609600" y="1016000"/>
                </a:cubicBezTo>
                <a:cubicBezTo>
                  <a:pt x="615244" y="1007533"/>
                  <a:pt x="621982" y="999701"/>
                  <a:pt x="626533" y="990600"/>
                </a:cubicBezTo>
                <a:cubicBezTo>
                  <a:pt x="630524" y="982618"/>
                  <a:pt x="642982" y="969191"/>
                  <a:pt x="635000" y="965200"/>
                </a:cubicBezTo>
                <a:cubicBezTo>
                  <a:pt x="625899" y="960649"/>
                  <a:pt x="618067" y="976489"/>
                  <a:pt x="609600" y="982133"/>
                </a:cubicBezTo>
                <a:cubicBezTo>
                  <a:pt x="591979" y="1052616"/>
                  <a:pt x="613435" y="982931"/>
                  <a:pt x="584200" y="1041400"/>
                </a:cubicBezTo>
                <a:cubicBezTo>
                  <a:pt x="580209" y="1049382"/>
                  <a:pt x="581308" y="1059831"/>
                  <a:pt x="575733" y="1066800"/>
                </a:cubicBezTo>
                <a:cubicBezTo>
                  <a:pt x="569376" y="1074746"/>
                  <a:pt x="558800" y="1078089"/>
                  <a:pt x="550333" y="1083733"/>
                </a:cubicBezTo>
                <a:cubicBezTo>
                  <a:pt x="544689" y="1075266"/>
                  <a:pt x="541217" y="1064847"/>
                  <a:pt x="533400" y="1058333"/>
                </a:cubicBezTo>
                <a:cubicBezTo>
                  <a:pt x="511262" y="1039885"/>
                  <a:pt x="483861" y="1038265"/>
                  <a:pt x="457200" y="1032933"/>
                </a:cubicBezTo>
                <a:cubicBezTo>
                  <a:pt x="448733" y="1024466"/>
                  <a:pt x="441763" y="1014175"/>
                  <a:pt x="431800" y="1007533"/>
                </a:cubicBezTo>
                <a:cubicBezTo>
                  <a:pt x="424374" y="1002583"/>
                  <a:pt x="410391" y="991085"/>
                  <a:pt x="406400" y="999067"/>
                </a:cubicBezTo>
                <a:cubicBezTo>
                  <a:pt x="401849" y="1008168"/>
                  <a:pt x="416976" y="1016521"/>
                  <a:pt x="423333" y="1024467"/>
                </a:cubicBezTo>
                <a:cubicBezTo>
                  <a:pt x="428320" y="1030700"/>
                  <a:pt x="435280" y="1035167"/>
                  <a:pt x="440267" y="1041400"/>
                </a:cubicBezTo>
                <a:cubicBezTo>
                  <a:pt x="446624" y="1049346"/>
                  <a:pt x="449254" y="1060443"/>
                  <a:pt x="457200" y="1066800"/>
                </a:cubicBezTo>
                <a:cubicBezTo>
                  <a:pt x="464169" y="1072375"/>
                  <a:pt x="474133" y="1072445"/>
                  <a:pt x="482600" y="1075267"/>
                </a:cubicBezTo>
                <a:cubicBezTo>
                  <a:pt x="493889" y="1072445"/>
                  <a:pt x="507381" y="1074069"/>
                  <a:pt x="516467" y="1066800"/>
                </a:cubicBezTo>
                <a:cubicBezTo>
                  <a:pt x="523436" y="1061225"/>
                  <a:pt x="519220" y="1048256"/>
                  <a:pt x="524933" y="1041400"/>
                </a:cubicBezTo>
                <a:cubicBezTo>
                  <a:pt x="533967" y="1030559"/>
                  <a:pt x="546548" y="1023001"/>
                  <a:pt x="558800" y="1016000"/>
                </a:cubicBezTo>
                <a:cubicBezTo>
                  <a:pt x="572821" y="1007988"/>
                  <a:pt x="615809" y="1001212"/>
                  <a:pt x="626533" y="999067"/>
                </a:cubicBezTo>
                <a:cubicBezTo>
                  <a:pt x="634032" y="954075"/>
                  <a:pt x="644915" y="919489"/>
                  <a:pt x="618067" y="982133"/>
                </a:cubicBezTo>
                <a:cubicBezTo>
                  <a:pt x="601580" y="1020601"/>
                  <a:pt x="620826" y="996307"/>
                  <a:pt x="592667" y="1024467"/>
                </a:cubicBezTo>
                <a:cubicBezTo>
                  <a:pt x="589845" y="1032934"/>
                  <a:pt x="590511" y="1043556"/>
                  <a:pt x="584200" y="1049867"/>
                </a:cubicBezTo>
                <a:cubicBezTo>
                  <a:pt x="577889" y="1056178"/>
                  <a:pt x="566453" y="1053741"/>
                  <a:pt x="558800" y="1058333"/>
                </a:cubicBezTo>
                <a:cubicBezTo>
                  <a:pt x="500691" y="1093199"/>
                  <a:pt x="588420" y="1059750"/>
                  <a:pt x="516467" y="1083733"/>
                </a:cubicBezTo>
                <a:cubicBezTo>
                  <a:pt x="513645" y="1092200"/>
                  <a:pt x="508000" y="1118058"/>
                  <a:pt x="508000" y="1109133"/>
                </a:cubicBezTo>
                <a:cubicBezTo>
                  <a:pt x="508000" y="1091966"/>
                  <a:pt x="514039" y="1075327"/>
                  <a:pt x="516467" y="1058333"/>
                </a:cubicBezTo>
                <a:cubicBezTo>
                  <a:pt x="519685" y="1035808"/>
                  <a:pt x="522111" y="1013178"/>
                  <a:pt x="524933" y="990600"/>
                </a:cubicBezTo>
                <a:cubicBezTo>
                  <a:pt x="522111" y="936978"/>
                  <a:pt x="521119" y="883228"/>
                  <a:pt x="516467" y="829733"/>
                </a:cubicBezTo>
                <a:cubicBezTo>
                  <a:pt x="515459" y="818141"/>
                  <a:pt x="509285" y="807432"/>
                  <a:pt x="508000" y="795867"/>
                </a:cubicBezTo>
                <a:cubicBezTo>
                  <a:pt x="492680" y="657991"/>
                  <a:pt x="523080" y="712654"/>
                  <a:pt x="482600" y="651933"/>
                </a:cubicBezTo>
                <a:lnTo>
                  <a:pt x="465667" y="584200"/>
                </a:lnTo>
                <a:cubicBezTo>
                  <a:pt x="462845" y="572911"/>
                  <a:pt x="463655" y="560015"/>
                  <a:pt x="457200" y="550333"/>
                </a:cubicBezTo>
                <a:cubicBezTo>
                  <a:pt x="451556" y="541866"/>
                  <a:pt x="444400" y="534232"/>
                  <a:pt x="440267" y="524933"/>
                </a:cubicBezTo>
                <a:cubicBezTo>
                  <a:pt x="433018" y="508622"/>
                  <a:pt x="423333" y="474133"/>
                  <a:pt x="423333" y="474133"/>
                </a:cubicBezTo>
                <a:cubicBezTo>
                  <a:pt x="420406" y="456567"/>
                  <a:pt x="413980" y="409680"/>
                  <a:pt x="406400" y="389467"/>
                </a:cubicBezTo>
                <a:cubicBezTo>
                  <a:pt x="401968" y="377649"/>
                  <a:pt x="396468" y="366102"/>
                  <a:pt x="389467" y="355600"/>
                </a:cubicBezTo>
                <a:cubicBezTo>
                  <a:pt x="385039" y="348958"/>
                  <a:pt x="378178" y="344311"/>
                  <a:pt x="372533" y="338667"/>
                </a:cubicBezTo>
                <a:cubicBezTo>
                  <a:pt x="349164" y="268559"/>
                  <a:pt x="365501" y="302720"/>
                  <a:pt x="321733" y="237067"/>
                </a:cubicBezTo>
                <a:cubicBezTo>
                  <a:pt x="316089" y="228600"/>
                  <a:pt x="311995" y="218862"/>
                  <a:pt x="304800" y="211667"/>
                </a:cubicBezTo>
                <a:cubicBezTo>
                  <a:pt x="293511" y="200378"/>
                  <a:pt x="283705" y="187379"/>
                  <a:pt x="270933" y="177800"/>
                </a:cubicBezTo>
                <a:cubicBezTo>
                  <a:pt x="254473" y="165455"/>
                  <a:pt x="233586" y="152283"/>
                  <a:pt x="220133" y="135467"/>
                </a:cubicBezTo>
                <a:cubicBezTo>
                  <a:pt x="213776" y="127521"/>
                  <a:pt x="210395" y="117262"/>
                  <a:pt x="203200" y="110067"/>
                </a:cubicBezTo>
                <a:cubicBezTo>
                  <a:pt x="196005" y="102872"/>
                  <a:pt x="185617" y="99647"/>
                  <a:pt x="177800" y="93133"/>
                </a:cubicBezTo>
                <a:cubicBezTo>
                  <a:pt x="156260" y="75183"/>
                  <a:pt x="152968" y="61929"/>
                  <a:pt x="127000" y="50800"/>
                </a:cubicBezTo>
                <a:cubicBezTo>
                  <a:pt x="116304" y="46216"/>
                  <a:pt x="104422" y="45155"/>
                  <a:pt x="93133" y="42333"/>
                </a:cubicBezTo>
                <a:cubicBezTo>
                  <a:pt x="76200" y="31044"/>
                  <a:pt x="27942" y="-5923"/>
                  <a:pt x="42333" y="8467"/>
                </a:cubicBezTo>
                <a:cubicBezTo>
                  <a:pt x="47978" y="14111"/>
                  <a:pt x="52336" y="21440"/>
                  <a:pt x="59267" y="25400"/>
                </a:cubicBezTo>
                <a:cubicBezTo>
                  <a:pt x="72463" y="32940"/>
                  <a:pt x="88315" y="34952"/>
                  <a:pt x="101600" y="42333"/>
                </a:cubicBezTo>
                <a:cubicBezTo>
                  <a:pt x="113935" y="49186"/>
                  <a:pt x="124627" y="58699"/>
                  <a:pt x="135467" y="67733"/>
                </a:cubicBezTo>
                <a:cubicBezTo>
                  <a:pt x="141599" y="72843"/>
                  <a:pt x="145555" y="80560"/>
                  <a:pt x="152400" y="84667"/>
                </a:cubicBezTo>
                <a:cubicBezTo>
                  <a:pt x="160053" y="89259"/>
                  <a:pt x="169333" y="90311"/>
                  <a:pt x="177800" y="93133"/>
                </a:cubicBezTo>
                <a:cubicBezTo>
                  <a:pt x="186267" y="98778"/>
                  <a:pt x="196005" y="102872"/>
                  <a:pt x="203200" y="110067"/>
                </a:cubicBezTo>
                <a:cubicBezTo>
                  <a:pt x="210395" y="117262"/>
                  <a:pt x="212187" y="129110"/>
                  <a:pt x="220133" y="135467"/>
                </a:cubicBezTo>
                <a:cubicBezTo>
                  <a:pt x="227102" y="141042"/>
                  <a:pt x="237066" y="141111"/>
                  <a:pt x="245533" y="143933"/>
                </a:cubicBezTo>
                <a:cubicBezTo>
                  <a:pt x="251178" y="152400"/>
                  <a:pt x="256110" y="161387"/>
                  <a:pt x="262467" y="169333"/>
                </a:cubicBezTo>
                <a:cubicBezTo>
                  <a:pt x="267454" y="175566"/>
                  <a:pt x="275830" y="179127"/>
                  <a:pt x="279400" y="186267"/>
                </a:cubicBezTo>
                <a:cubicBezTo>
                  <a:pt x="306736" y="240939"/>
                  <a:pt x="263843" y="204116"/>
                  <a:pt x="313267" y="237067"/>
                </a:cubicBezTo>
                <a:cubicBezTo>
                  <a:pt x="316089" y="245534"/>
                  <a:pt x="317141" y="254814"/>
                  <a:pt x="321733" y="262467"/>
                </a:cubicBezTo>
                <a:cubicBezTo>
                  <a:pt x="325840" y="269312"/>
                  <a:pt x="335097" y="272260"/>
                  <a:pt x="338667" y="279400"/>
                </a:cubicBezTo>
                <a:cubicBezTo>
                  <a:pt x="343871" y="289808"/>
                  <a:pt x="343047" y="302372"/>
                  <a:pt x="347133" y="313267"/>
                </a:cubicBezTo>
                <a:cubicBezTo>
                  <a:pt x="351565" y="325085"/>
                  <a:pt x="358422" y="335844"/>
                  <a:pt x="364067" y="347133"/>
                </a:cubicBezTo>
                <a:cubicBezTo>
                  <a:pt x="376863" y="398323"/>
                  <a:pt x="368851" y="369951"/>
                  <a:pt x="389467" y="431800"/>
                </a:cubicBezTo>
                <a:lnTo>
                  <a:pt x="397933" y="457200"/>
                </a:lnTo>
                <a:cubicBezTo>
                  <a:pt x="401054" y="479044"/>
                  <a:pt x="403044" y="518222"/>
                  <a:pt x="414867" y="541867"/>
                </a:cubicBezTo>
                <a:cubicBezTo>
                  <a:pt x="419418" y="550968"/>
                  <a:pt x="426156" y="558800"/>
                  <a:pt x="431800" y="567267"/>
                </a:cubicBezTo>
                <a:cubicBezTo>
                  <a:pt x="458273" y="673152"/>
                  <a:pt x="424438" y="541498"/>
                  <a:pt x="448733" y="626533"/>
                </a:cubicBezTo>
                <a:cubicBezTo>
                  <a:pt x="451930" y="637722"/>
                  <a:pt x="454378" y="649111"/>
                  <a:pt x="457200" y="660400"/>
                </a:cubicBezTo>
                <a:cubicBezTo>
                  <a:pt x="460022" y="694267"/>
                  <a:pt x="460080" y="728478"/>
                  <a:pt x="465667" y="762000"/>
                </a:cubicBezTo>
                <a:cubicBezTo>
                  <a:pt x="468601" y="779606"/>
                  <a:pt x="482600" y="812800"/>
                  <a:pt x="482600" y="812800"/>
                </a:cubicBezTo>
                <a:cubicBezTo>
                  <a:pt x="485422" y="852311"/>
                  <a:pt x="486439" y="891993"/>
                  <a:pt x="491067" y="931333"/>
                </a:cubicBezTo>
                <a:cubicBezTo>
                  <a:pt x="492110" y="940196"/>
                  <a:pt x="497185" y="948123"/>
                  <a:pt x="499533" y="956733"/>
                </a:cubicBezTo>
                <a:cubicBezTo>
                  <a:pt x="528180" y="1061772"/>
                  <a:pt x="505446" y="991403"/>
                  <a:pt x="524933" y="1049867"/>
                </a:cubicBezTo>
                <a:cubicBezTo>
                  <a:pt x="527755" y="1080911"/>
                  <a:pt x="549438" y="1116270"/>
                  <a:pt x="533400" y="1143000"/>
                </a:cubicBezTo>
                <a:cubicBezTo>
                  <a:pt x="522929" y="1160451"/>
                  <a:pt x="499533" y="1092200"/>
                  <a:pt x="499533" y="1092200"/>
                </a:cubicBezTo>
                <a:cubicBezTo>
                  <a:pt x="491688" y="1068662"/>
                  <a:pt x="481740" y="1046244"/>
                  <a:pt x="508000" y="1092200"/>
                </a:cubicBezTo>
                <a:cubicBezTo>
                  <a:pt x="550960" y="1167381"/>
                  <a:pt x="500617" y="1089594"/>
                  <a:pt x="541867" y="1151467"/>
                </a:cubicBezTo>
                <a:cubicBezTo>
                  <a:pt x="547511" y="1145822"/>
                  <a:pt x="554693" y="1141378"/>
                  <a:pt x="558800" y="1134533"/>
                </a:cubicBezTo>
                <a:cubicBezTo>
                  <a:pt x="566811" y="1121181"/>
                  <a:pt x="573590" y="1076446"/>
                  <a:pt x="575733" y="1066800"/>
                </a:cubicBezTo>
                <a:cubicBezTo>
                  <a:pt x="578257" y="1055441"/>
                  <a:pt x="579616" y="1043629"/>
                  <a:pt x="584200" y="1032933"/>
                </a:cubicBezTo>
                <a:cubicBezTo>
                  <a:pt x="588208" y="1023580"/>
                  <a:pt x="601133" y="1007533"/>
                  <a:pt x="601133" y="1007533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txBody>
          <a:bodyPr lIns="91190" tIns="45690" rIns="91190" bIns="45690" rtlCol="0" anchor="ctr"/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11D87AE-2A31-4AC9-8E7F-A78786182563}"/>
              </a:ext>
            </a:extLst>
          </p:cNvPr>
          <p:cNvSpPr txBox="1"/>
          <p:nvPr/>
        </p:nvSpPr>
        <p:spPr>
          <a:xfrm rot="21076520">
            <a:off x="922986" y="2156823"/>
            <a:ext cx="2951066" cy="430827"/>
          </a:xfrm>
          <a:prstGeom prst="rect">
            <a:avLst/>
          </a:prstGeom>
          <a:noFill/>
        </p:spPr>
        <p:txBody>
          <a:bodyPr wrap="square" lIns="91190" tIns="45690" rIns="91190" bIns="45690" rtlCol="0">
            <a:spAutoFit/>
          </a:bodyPr>
          <a:lstStyle>
            <a:defPPr>
              <a:defRPr lang="en-US"/>
            </a:defPPr>
            <a:lvl1pPr marL="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3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4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6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8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50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72" algn="l" defTabSz="91384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1645"/>
            <a:r>
              <a:rPr lang="en-US" sz="2200" dirty="0">
                <a:solidFill>
                  <a:schemeClr val="bg1"/>
                </a:solidFill>
                <a:latin typeface="Segoe Print" panose="02000600000000000000" pitchFamily="2" charset="0"/>
              </a:rPr>
              <a:t>Hard of hearing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7CD051-63F1-49A2-B88F-194019327FB1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But why are we examining my travel?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67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391F68-1314-460B-88AB-F15C97DA3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today’s talk, I will discuss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three themes.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algn="ctr"/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Emergent Themes</a:t>
            </a:r>
          </a:p>
        </p:txBody>
      </p:sp>
    </p:spTree>
    <p:extLst>
      <p:ext uri="{BB962C8B-B14F-4D97-AF65-F5344CB8AC3E}">
        <p14:creationId xmlns:p14="http://schemas.microsoft.com/office/powerpoint/2010/main" val="2177611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7">
            <a:extLst>
              <a:ext uri="{FF2B5EF4-FFF2-40B4-BE49-F238E27FC236}">
                <a16:creationId xmlns:a16="http://schemas.microsoft.com/office/drawing/2014/main" id="{CA9D38BA-5896-47CA-A3F1-97BF5DE5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 descr=" 5"/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algn="ctr"/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itle 1" descr=" 2"/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Emergent Themes</a:t>
            </a:r>
          </a:p>
        </p:txBody>
      </p:sp>
      <p:sp>
        <p:nvSpPr>
          <p:cNvPr id="4" name="TextBox 3" descr=" 4"/>
          <p:cNvSpPr txBox="1"/>
          <p:nvPr/>
        </p:nvSpPr>
        <p:spPr>
          <a:xfrm>
            <a:off x="1154137" y="2451811"/>
            <a:ext cx="9873289" cy="1954377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514350" lvl="0" indent="-514350" defTabSz="912201">
              <a:spcAft>
                <a:spcPts val="1500"/>
              </a:spcAft>
              <a:buClr>
                <a:srgbClr val="FFC000"/>
              </a:buClr>
              <a:buFont typeface="+mj-lt"/>
              <a:buAutoNum type="arabicPeriod"/>
              <a:defRPr/>
            </a:pPr>
            <a:r>
              <a:rPr lang="en-US" sz="3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Environmental</a:t>
            </a: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 complexities</a:t>
            </a:r>
            <a:endParaRPr lang="en-US" sz="32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514350" lvl="0" indent="-514350" defTabSz="912201">
              <a:spcAft>
                <a:spcPts val="1500"/>
              </a:spcAft>
              <a:buClr>
                <a:srgbClr val="FFC000"/>
              </a:buClr>
              <a:buFont typeface="+mj-lt"/>
              <a:buChar char=" "/>
              <a:defRPr/>
            </a:pPr>
            <a:r>
              <a:rPr lang="en-US" sz="3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</a:t>
            </a:r>
            <a:r>
              <a:rPr lang="en-US" sz="320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         </a:t>
            </a:r>
            <a:endParaRPr lang="en-US" sz="32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514350" lvl="0" indent="-514350" defTabSz="912201">
              <a:spcAft>
                <a:spcPts val="1500"/>
              </a:spcAft>
              <a:buClr>
                <a:srgbClr val="FFC000"/>
              </a:buClr>
              <a:buFont typeface="+mj-lt"/>
              <a:buChar char=" "/>
              <a:defRPr/>
            </a:pPr>
            <a:r>
              <a:rPr lang="en-US" sz="3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</a:t>
            </a:r>
            <a:r>
              <a:rPr lang="en-US" sz="320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              </a:t>
            </a:r>
            <a:r>
              <a:rPr lang="en-US" sz="3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</a:t>
            </a:r>
            <a:endParaRPr lang="en-US" sz="32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9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7">
            <a:extLst>
              <a:ext uri="{FF2B5EF4-FFF2-40B4-BE49-F238E27FC236}">
                <a16:creationId xmlns:a16="http://schemas.microsoft.com/office/drawing/2014/main" id="{CA9D38BA-5896-47CA-A3F1-97BF5DE5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 descr=" 5"/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algn="ctr"/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itle 1" descr=" 2"/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Emergent Themes</a:t>
            </a:r>
          </a:p>
        </p:txBody>
      </p:sp>
      <p:sp>
        <p:nvSpPr>
          <p:cNvPr id="4" name="TextBox 3" descr=" 4"/>
          <p:cNvSpPr txBox="1"/>
          <p:nvPr/>
        </p:nvSpPr>
        <p:spPr>
          <a:xfrm>
            <a:off x="1154137" y="2451811"/>
            <a:ext cx="9873289" cy="1954377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514350" lvl="0" indent="-514350" defTabSz="912201">
              <a:spcAft>
                <a:spcPts val="1500"/>
              </a:spcAft>
              <a:buClr>
                <a:srgbClr val="FFC000"/>
              </a:buClr>
              <a:buFont typeface="+mj-lt"/>
              <a:buAutoNum type="arabicPeriod"/>
              <a:defRPr/>
            </a:pPr>
            <a:r>
              <a:rPr lang="en-US" sz="3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Environmental</a:t>
            </a: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 complexities</a:t>
            </a:r>
            <a:endParaRPr lang="en-US" sz="32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514350" indent="-514350" defTabSz="912201">
              <a:spcAft>
                <a:spcPts val="1500"/>
              </a:spcAft>
              <a:buClr>
                <a:srgbClr val="FFC000"/>
              </a:buClr>
              <a:buFont typeface="+mj-lt"/>
              <a:buAutoNum type="arabicPeriod"/>
              <a:defRPr/>
            </a:pPr>
            <a:r>
              <a:rPr lang="en-US" sz="3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Cultural</a:t>
            </a:r>
            <a:r>
              <a:rPr lang="en-US" sz="3200">
                <a:solidFill>
                  <a:srgbClr val="D9D9D9"/>
                </a:solidFill>
                <a:latin typeface="Segoe UI Light" pitchFamily="34" charset="0"/>
              </a:rPr>
              <a:t> tensions</a:t>
            </a:r>
            <a:endParaRPr lang="en-US" sz="320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514350" lvl="0" indent="-514350" defTabSz="912201">
              <a:spcAft>
                <a:spcPts val="1500"/>
              </a:spcAft>
              <a:buClr>
                <a:srgbClr val="FFC000"/>
              </a:buClr>
              <a:buFont typeface="+mj-lt"/>
              <a:buChar char=" "/>
              <a:defRPr/>
            </a:pPr>
            <a:r>
              <a:rPr lang="en-US" sz="3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</a:t>
            </a:r>
            <a:r>
              <a:rPr lang="en-US" sz="320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              </a:t>
            </a:r>
            <a:r>
              <a:rPr lang="en-US" sz="3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</a:t>
            </a:r>
            <a:endParaRPr lang="en-US" sz="32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34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7">
            <a:extLst>
              <a:ext uri="{FF2B5EF4-FFF2-40B4-BE49-F238E27FC236}">
                <a16:creationId xmlns:a16="http://schemas.microsoft.com/office/drawing/2014/main" id="{CA9D38BA-5896-47CA-A3F1-97BF5DE5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 descr=" 5"/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algn="ctr"/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itle 1" descr=" 2"/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Emergent Themes</a:t>
            </a:r>
          </a:p>
        </p:txBody>
      </p:sp>
      <p:sp>
        <p:nvSpPr>
          <p:cNvPr id="4" name="TextBox 3" descr=" 4"/>
          <p:cNvSpPr txBox="1"/>
          <p:nvPr/>
        </p:nvSpPr>
        <p:spPr>
          <a:xfrm>
            <a:off x="1154137" y="2451810"/>
            <a:ext cx="9873289" cy="2639180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514350" lvl="0" indent="-514350" defTabSz="912201">
              <a:spcAft>
                <a:spcPts val="1500"/>
              </a:spcAft>
              <a:buClr>
                <a:srgbClr val="FFC000"/>
              </a:buClr>
              <a:buFont typeface="+mj-lt"/>
              <a:buAutoNum type="arabicPeriod"/>
              <a:defRPr/>
            </a:pPr>
            <a:r>
              <a:rPr lang="en-US" sz="3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Environmental</a:t>
            </a: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 complexities</a:t>
            </a:r>
            <a:endParaRPr lang="en-US" sz="32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514350" indent="-514350" defTabSz="912201">
              <a:spcAft>
                <a:spcPts val="1500"/>
              </a:spcAft>
              <a:buClr>
                <a:srgbClr val="FFC000"/>
              </a:buClr>
              <a:buFont typeface="+mj-lt"/>
              <a:buAutoNum type="arabicPeriod"/>
              <a:defRPr/>
            </a:pPr>
            <a:r>
              <a:rPr lang="en-US" sz="3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Cultural</a:t>
            </a:r>
            <a:r>
              <a:rPr lang="en-US" sz="3200">
                <a:solidFill>
                  <a:srgbClr val="D9D9D9"/>
                </a:solidFill>
                <a:latin typeface="Segoe UI Light" pitchFamily="34" charset="0"/>
              </a:rPr>
              <a:t> tensions</a:t>
            </a:r>
            <a:endParaRPr lang="en-US" sz="320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514350" indent="-514350" defTabSz="912201">
              <a:spcAft>
                <a:spcPts val="1500"/>
              </a:spcAft>
              <a:buClr>
                <a:srgbClr val="FFC000"/>
              </a:buClr>
              <a:buFont typeface="+mj-lt"/>
              <a:buAutoNum type="arabicPeriod"/>
              <a:defRPr/>
            </a:pPr>
            <a:r>
              <a:rPr lang="en-US" sz="3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Relationship</a:t>
            </a:r>
            <a:r>
              <a:rPr lang="en-US" sz="3200">
                <a:solidFill>
                  <a:srgbClr val="D9D9D9"/>
                </a:solidFill>
                <a:latin typeface="Segoe UI Light" pitchFamily="34" charset="0"/>
              </a:rPr>
              <a:t> to assistive </a:t>
            </a:r>
            <a:r>
              <a:rPr lang="en-US" sz="3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technologies</a:t>
            </a:r>
            <a:endParaRPr lang="en-US" sz="32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07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9D38BA-5896-47CA-A3F1-97BF5DE5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algn="ctr"/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Emergent Themes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4137" y="2451811"/>
            <a:ext cx="9873289" cy="584771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514350" lvl="0" indent="-514350" defTabSz="912201">
              <a:spcAft>
                <a:spcPts val="1500"/>
              </a:spcAft>
              <a:buClr>
                <a:srgbClr val="FFC000"/>
              </a:buClr>
              <a:buFont typeface="+mj-lt"/>
              <a:buAutoNum type="arabicPeriod"/>
              <a:defRPr/>
            </a:pPr>
            <a:r>
              <a:rPr lang="en-US" sz="3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Environmental</a:t>
            </a: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 complexities</a:t>
            </a:r>
            <a:endParaRPr lang="en-US" sz="32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691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9D38BA-5896-47CA-A3F1-97BF5DE5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algn="ctr"/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Emergent Themes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4137" y="2451811"/>
            <a:ext cx="9873289" cy="584771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514350" lvl="0" indent="-514350" defTabSz="912201">
              <a:spcAft>
                <a:spcPts val="1500"/>
              </a:spcAft>
              <a:buClr>
                <a:srgbClr val="FFC000"/>
              </a:buClr>
              <a:buFont typeface="+mj-lt"/>
              <a:buAutoNum type="arabicPeriod"/>
              <a:defRPr/>
            </a:pPr>
            <a:r>
              <a:rPr lang="en-US" sz="3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Environmental</a:t>
            </a: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 complexities</a:t>
            </a:r>
            <a:endParaRPr lang="en-US" sz="32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D4A2B6-EE99-4EB9-A3FC-E4D452B7E623}"/>
              </a:ext>
            </a:extLst>
          </p:cNvPr>
          <p:cNvSpPr/>
          <p:nvPr/>
        </p:nvSpPr>
        <p:spPr>
          <a:xfrm>
            <a:off x="1617482" y="3128921"/>
            <a:ext cx="84168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039"/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Environmental complexities included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no line of sight,</a:t>
            </a:r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background noise,</a:t>
            </a:r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high frequency sounds.</a:t>
            </a:r>
            <a:endParaRPr lang="en-US" sz="2800" dirty="0">
              <a:solidFill>
                <a:srgbClr val="FFC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7349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9D38BA-5896-47CA-A3F1-97BF5DE5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algn="ctr"/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Emergent Themes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4137" y="2451811"/>
            <a:ext cx="9873289" cy="584771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514350" lvl="0" indent="-514350" defTabSz="912201">
              <a:spcAft>
                <a:spcPts val="1500"/>
              </a:spcAft>
              <a:buClr>
                <a:srgbClr val="FFC000"/>
              </a:buClr>
              <a:buFont typeface="+mj-lt"/>
              <a:buAutoNum type="arabicPeriod"/>
              <a:defRPr/>
            </a:pPr>
            <a:r>
              <a:rPr lang="en-US" sz="3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Environmental</a:t>
            </a: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 complexities</a:t>
            </a:r>
            <a:endParaRPr lang="en-US" sz="32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E806FD-C5B4-4496-A2DF-E73D70607E24}"/>
              </a:ext>
            </a:extLst>
          </p:cNvPr>
          <p:cNvSpPr/>
          <p:nvPr/>
        </p:nvSpPr>
        <p:spPr>
          <a:xfrm>
            <a:off x="1610225" y="3158197"/>
            <a:ext cx="8416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456039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No line of sight</a:t>
            </a:r>
          </a:p>
          <a:p>
            <a:pPr marL="457200" lvl="0" indent="-457200" defTabSz="456039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Background noise</a:t>
            </a:r>
          </a:p>
        </p:txBody>
      </p:sp>
    </p:spTree>
    <p:extLst>
      <p:ext uri="{BB962C8B-B14F-4D97-AF65-F5344CB8AC3E}">
        <p14:creationId xmlns:p14="http://schemas.microsoft.com/office/powerpoint/2010/main" val="2106590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B31C66-2ECD-4E1F-9C34-D7F8A824B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algn="ctr"/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Emergent Themes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AD7BF4-7755-4410-94FD-B2E6E6BC389F}"/>
              </a:ext>
            </a:extLst>
          </p:cNvPr>
          <p:cNvSpPr txBox="1"/>
          <p:nvPr/>
        </p:nvSpPr>
        <p:spPr>
          <a:xfrm>
            <a:off x="1154137" y="2451811"/>
            <a:ext cx="9873289" cy="584771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514350" lvl="0" indent="-514350" defTabSz="912201">
              <a:spcAft>
                <a:spcPts val="1500"/>
              </a:spcAft>
              <a:buClr>
                <a:srgbClr val="FFC000"/>
              </a:buClr>
              <a:buFont typeface="+mj-lt"/>
              <a:buAutoNum type="arabicPeriod"/>
              <a:defRPr/>
            </a:pPr>
            <a:r>
              <a:rPr lang="en-US" sz="3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Environmental</a:t>
            </a: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 complexities</a:t>
            </a:r>
            <a:endParaRPr lang="en-US" sz="32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A26340-095D-46BB-A6CA-110012BF65EE}"/>
              </a:ext>
            </a:extLst>
          </p:cNvPr>
          <p:cNvSpPr/>
          <p:nvPr/>
        </p:nvSpPr>
        <p:spPr>
          <a:xfrm>
            <a:off x="1610225" y="3158197"/>
            <a:ext cx="841687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456039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No line of sight</a:t>
            </a:r>
          </a:p>
          <a:p>
            <a:pPr lvl="1" defTabSz="456039"/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major issue during travel was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no direct line of sight to the speaker’s faces </a:t>
            </a:r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which made communication difficult. </a:t>
            </a:r>
          </a:p>
          <a:p>
            <a:pPr marL="457200" lvl="0" indent="-457200" defTabSz="456039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985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EB4461-5EEA-4A45-90A0-CB8837D17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F6E22A-78E2-4B6B-8394-793DCA9B1C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89399"/>
            <a:ext cx="12191999" cy="7847399"/>
          </a:xfrm>
          <a:prstGeom prst="rect">
            <a:avLst/>
          </a:prstGeom>
        </p:spPr>
      </p:pic>
      <p:sp>
        <p:nvSpPr>
          <p:cNvPr id="7" name="BlackOverlay">
            <a:extLst>
              <a:ext uri="{FF2B5EF4-FFF2-40B4-BE49-F238E27FC236}">
                <a16:creationId xmlns:a16="http://schemas.microsoft.com/office/drawing/2014/main" id="{434445DF-32FC-4AE6-A0E0-A873D25FBB0D}"/>
              </a:ext>
            </a:extLst>
          </p:cNvPr>
          <p:cNvSpPr/>
          <p:nvPr/>
        </p:nvSpPr>
        <p:spPr>
          <a:xfrm>
            <a:off x="-1991" y="0"/>
            <a:ext cx="12195982" cy="6858000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C0A39-D081-4B3D-B1D0-A2C8CEE56913}"/>
              </a:ext>
            </a:extLst>
          </p:cNvPr>
          <p:cNvSpPr txBox="1"/>
          <p:nvPr/>
        </p:nvSpPr>
        <p:spPr>
          <a:xfrm>
            <a:off x="387328" y="438658"/>
            <a:ext cx="8969396" cy="830993"/>
          </a:xfrm>
          <a:prstGeom prst="rect">
            <a:avLst/>
          </a:prstGeom>
          <a:noFill/>
        </p:spPr>
        <p:txBody>
          <a:bodyPr wrap="square" lIns="91246" tIns="45718" rIns="91246" bIns="45718" rtlCol="0">
            <a:spAutoFit/>
          </a:bodyPr>
          <a:lstStyle/>
          <a:p>
            <a:pPr algn="just" defTabSz="912201">
              <a:spcAft>
                <a:spcPts val="1200"/>
              </a:spcAft>
              <a:defRPr/>
            </a:pPr>
            <a:r>
              <a:rPr lang="en-US" sz="2400" i="1" dirty="0">
                <a:solidFill>
                  <a:schemeClr val="bg1"/>
                </a:solidFill>
                <a:latin typeface="Segoe UI Light" pitchFamily="34" charset="0"/>
              </a:rPr>
              <a:t>“I was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sitting at the back of a shared vehicle </a:t>
            </a:r>
            <a:r>
              <a:rPr lang="en-US" sz="2400" i="1" dirty="0">
                <a:solidFill>
                  <a:schemeClr val="bg1"/>
                </a:solidFill>
                <a:latin typeface="Segoe UI Light" pitchFamily="34" charset="0"/>
              </a:rPr>
              <a:t>during the journey in the deep mountains. </a:t>
            </a:r>
            <a:endParaRPr lang="en-US" sz="2400" i="1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4917DA-DBD8-4171-A0FC-8A38C988084D}"/>
              </a:ext>
            </a:extLst>
          </p:cNvPr>
          <p:cNvSpPr/>
          <p:nvPr/>
        </p:nvSpPr>
        <p:spPr>
          <a:xfrm>
            <a:off x="5918669" y="3784342"/>
            <a:ext cx="3498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Segoe UI Light" pitchFamily="34" charset="0"/>
              </a:rPr>
              <a:t>Spiti</a:t>
            </a:r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 Valley, India, Jun ’16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9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EB4461-5EEA-4A45-90A0-CB8837D17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F6E22A-78E2-4B6B-8394-793DCA9B1C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89399"/>
            <a:ext cx="12191999" cy="7847399"/>
          </a:xfrm>
          <a:prstGeom prst="rect">
            <a:avLst/>
          </a:prstGeom>
        </p:spPr>
      </p:pic>
      <p:sp>
        <p:nvSpPr>
          <p:cNvPr id="7" name="BlackOverlay">
            <a:extLst>
              <a:ext uri="{FF2B5EF4-FFF2-40B4-BE49-F238E27FC236}">
                <a16:creationId xmlns:a16="http://schemas.microsoft.com/office/drawing/2014/main" id="{434445DF-32FC-4AE6-A0E0-A873D25FBB0D}"/>
              </a:ext>
            </a:extLst>
          </p:cNvPr>
          <p:cNvSpPr/>
          <p:nvPr/>
        </p:nvSpPr>
        <p:spPr>
          <a:xfrm>
            <a:off x="-1991" y="0"/>
            <a:ext cx="12195982" cy="6858000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C0A39-D081-4B3D-B1D0-A2C8CEE56913}"/>
              </a:ext>
            </a:extLst>
          </p:cNvPr>
          <p:cNvSpPr txBox="1"/>
          <p:nvPr/>
        </p:nvSpPr>
        <p:spPr>
          <a:xfrm>
            <a:off x="387328" y="438658"/>
            <a:ext cx="8969396" cy="2308320"/>
          </a:xfrm>
          <a:prstGeom prst="rect">
            <a:avLst/>
          </a:prstGeom>
          <a:noFill/>
        </p:spPr>
        <p:txBody>
          <a:bodyPr wrap="square" lIns="91246" tIns="45718" rIns="91246" bIns="45718" rtlCol="0">
            <a:spAutoFit/>
          </a:bodyPr>
          <a:lstStyle/>
          <a:p>
            <a:pPr algn="just" defTabSz="912201">
              <a:spcAft>
                <a:spcPts val="1200"/>
              </a:spcAft>
              <a:defRPr/>
            </a:pPr>
            <a:r>
              <a:rPr lang="en-US" sz="2400" i="1" dirty="0">
                <a:solidFill>
                  <a:schemeClr val="bg1"/>
                </a:solidFill>
                <a:latin typeface="Segoe UI Light" pitchFamily="34" charset="0"/>
              </a:rPr>
              <a:t>“I was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sitting at the back of a shared vehicle </a:t>
            </a:r>
            <a:r>
              <a:rPr lang="en-US" sz="2400" i="1" dirty="0">
                <a:solidFill>
                  <a:schemeClr val="bg1"/>
                </a:solidFill>
                <a:latin typeface="Segoe UI Light" pitchFamily="34" charset="0"/>
              </a:rPr>
              <a:t>during the journey in the deep mountains. Since the journey was slow, people were chatting in the car and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 wasn’t able to lipread</a:t>
            </a:r>
            <a:r>
              <a:rPr lang="en-US" sz="2400" i="1" dirty="0">
                <a:solidFill>
                  <a:schemeClr val="bg1"/>
                </a:solidFill>
                <a:latin typeface="Segoe UI Light" pitchFamily="34" charset="0"/>
              </a:rPr>
              <a:t>. It was frustrating... The journey was supposed to be around 6 hours but multiple road blockages, landslides and stoppages in the Himalayas increased the total time to more than 12 hrs. </a:t>
            </a:r>
            <a:endParaRPr lang="en-US" sz="2400" i="1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4917DA-DBD8-4171-A0FC-8A38C988084D}"/>
              </a:ext>
            </a:extLst>
          </p:cNvPr>
          <p:cNvSpPr/>
          <p:nvPr/>
        </p:nvSpPr>
        <p:spPr>
          <a:xfrm>
            <a:off x="5918669" y="3784342"/>
            <a:ext cx="3498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Segoe UI Light" pitchFamily="34" charset="0"/>
              </a:rPr>
              <a:t>Spiti</a:t>
            </a:r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 Valley, India, Jun ’16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66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1754E7-55D8-4B57-B5C7-0270E356E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43051"/>
            <a:ext cx="13774530" cy="91916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18F287-5216-4637-AC43-25AB62EF1213}"/>
              </a:ext>
            </a:extLst>
          </p:cNvPr>
          <p:cNvSpPr/>
          <p:nvPr/>
        </p:nvSpPr>
        <p:spPr>
          <a:xfrm>
            <a:off x="503871" y="574220"/>
            <a:ext cx="81916" cy="16070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lackOverlay">
            <a:extLst>
              <a:ext uri="{FF2B5EF4-FFF2-40B4-BE49-F238E27FC236}">
                <a16:creationId xmlns:a16="http://schemas.microsoft.com/office/drawing/2014/main" id="{83F0EA0F-714B-496B-81EC-6DC50E47477F}"/>
              </a:ext>
            </a:extLst>
          </p:cNvPr>
          <p:cNvSpPr/>
          <p:nvPr/>
        </p:nvSpPr>
        <p:spPr>
          <a:xfrm>
            <a:off x="381803" y="663120"/>
            <a:ext cx="4377622" cy="147002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456039">
              <a:defRPr/>
            </a:pPr>
            <a:r>
              <a:rPr lang="en-US" sz="2600" dirty="0">
                <a:solidFill>
                  <a:srgbClr val="F0DD74"/>
                </a:solidFill>
                <a:highlight>
                  <a:srgbClr val="0000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During travel, an individual interacts with different people, culture and environment.</a:t>
            </a:r>
          </a:p>
        </p:txBody>
      </p:sp>
    </p:spTree>
    <p:extLst>
      <p:ext uri="{BB962C8B-B14F-4D97-AF65-F5344CB8AC3E}">
        <p14:creationId xmlns:p14="http://schemas.microsoft.com/office/powerpoint/2010/main" val="36729671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EB4461-5EEA-4A45-90A0-CB8837D17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F6E22A-78E2-4B6B-8394-793DCA9B1C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89399"/>
            <a:ext cx="12191999" cy="7847399"/>
          </a:xfrm>
          <a:prstGeom prst="rect">
            <a:avLst/>
          </a:prstGeom>
        </p:spPr>
      </p:pic>
      <p:sp>
        <p:nvSpPr>
          <p:cNvPr id="7" name="BlackOverlay">
            <a:extLst>
              <a:ext uri="{FF2B5EF4-FFF2-40B4-BE49-F238E27FC236}">
                <a16:creationId xmlns:a16="http://schemas.microsoft.com/office/drawing/2014/main" id="{434445DF-32FC-4AE6-A0E0-A873D25FBB0D}"/>
              </a:ext>
            </a:extLst>
          </p:cNvPr>
          <p:cNvSpPr/>
          <p:nvPr/>
        </p:nvSpPr>
        <p:spPr>
          <a:xfrm>
            <a:off x="-1991" y="0"/>
            <a:ext cx="12195982" cy="6858000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defTabSz="456039"/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C0A39-D081-4B3D-B1D0-A2C8CEE56913}"/>
              </a:ext>
            </a:extLst>
          </p:cNvPr>
          <p:cNvSpPr txBox="1"/>
          <p:nvPr/>
        </p:nvSpPr>
        <p:spPr>
          <a:xfrm>
            <a:off x="387328" y="438658"/>
            <a:ext cx="8969396" cy="3416316"/>
          </a:xfrm>
          <a:prstGeom prst="rect">
            <a:avLst/>
          </a:prstGeom>
          <a:noFill/>
        </p:spPr>
        <p:txBody>
          <a:bodyPr wrap="square" lIns="91246" tIns="45718" rIns="91246" bIns="45718" rtlCol="0">
            <a:spAutoFit/>
          </a:bodyPr>
          <a:lstStyle/>
          <a:p>
            <a:pPr algn="just" defTabSz="912201">
              <a:spcAft>
                <a:spcPts val="1200"/>
              </a:spcAft>
              <a:defRPr/>
            </a:pPr>
            <a:r>
              <a:rPr lang="en-US" sz="2400" i="1" dirty="0">
                <a:solidFill>
                  <a:schemeClr val="bg1"/>
                </a:solidFill>
                <a:latin typeface="Segoe UI Light" pitchFamily="34" charset="0"/>
              </a:rPr>
              <a:t>“I was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sitting at the back of a shared vehicle </a:t>
            </a:r>
            <a:r>
              <a:rPr lang="en-US" sz="2400" i="1" dirty="0">
                <a:solidFill>
                  <a:schemeClr val="bg1"/>
                </a:solidFill>
                <a:latin typeface="Segoe UI Light" pitchFamily="34" charset="0"/>
              </a:rPr>
              <a:t>during the journey in the deep mountains. Since the journey was slow, people were chatting in the car and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 wasn’t able to lipread</a:t>
            </a:r>
            <a:r>
              <a:rPr lang="en-US" sz="2400" i="1" dirty="0">
                <a:solidFill>
                  <a:schemeClr val="bg1"/>
                </a:solidFill>
                <a:latin typeface="Segoe UI Light" pitchFamily="34" charset="0"/>
              </a:rPr>
              <a:t>. It was frustrating... The journey was supposed to be around 6 hours but multiple road blockages, landslides and stoppages in the Himalayas increased the total time to more than 12 hrs.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 felt spatially lost, like having no knowledge of where I am </a:t>
            </a:r>
            <a:r>
              <a:rPr lang="en-US" sz="2400" i="1" dirty="0">
                <a:solidFill>
                  <a:schemeClr val="bg1"/>
                </a:solidFill>
                <a:latin typeface="Segoe UI Light" pitchFamily="34" charset="0"/>
              </a:rPr>
              <a:t>and how much time it would take to arrive at the destination.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It felt disorientating and suffocating. I felt trapped.”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4917DA-DBD8-4171-A0FC-8A38C988084D}"/>
              </a:ext>
            </a:extLst>
          </p:cNvPr>
          <p:cNvSpPr/>
          <p:nvPr/>
        </p:nvSpPr>
        <p:spPr>
          <a:xfrm>
            <a:off x="5918669" y="3784342"/>
            <a:ext cx="3498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Segoe UI Light" pitchFamily="34" charset="0"/>
              </a:rPr>
              <a:t>Spiti</a:t>
            </a:r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 Valley, India, Jun ’16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679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7">
            <a:extLst>
              <a:ext uri="{FF2B5EF4-FFF2-40B4-BE49-F238E27FC236}">
                <a16:creationId xmlns:a16="http://schemas.microsoft.com/office/drawing/2014/main" id="{CA9D38BA-5896-47CA-A3F1-97BF5DE5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 descr=" 5"/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Title 1" descr=" 2"/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Emergent Themes</a:t>
            </a:r>
          </a:p>
        </p:txBody>
      </p:sp>
      <p:sp>
        <p:nvSpPr>
          <p:cNvPr id="4" name="TextBox 3" descr=" 4"/>
          <p:cNvSpPr txBox="1"/>
          <p:nvPr/>
        </p:nvSpPr>
        <p:spPr>
          <a:xfrm>
            <a:off x="1154137" y="2451811"/>
            <a:ext cx="9873289" cy="584771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FFC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Environmental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complexities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8" name="Rectangle 7" descr=" 8">
            <a:extLst>
              <a:ext uri="{FF2B5EF4-FFF2-40B4-BE49-F238E27FC236}">
                <a16:creationId xmlns:a16="http://schemas.microsoft.com/office/drawing/2014/main" id="{F3E806FD-C5B4-4496-A2DF-E73D70607E24}"/>
              </a:ext>
            </a:extLst>
          </p:cNvPr>
          <p:cNvSpPr/>
          <p:nvPr/>
        </p:nvSpPr>
        <p:spPr>
          <a:xfrm>
            <a:off x="1610225" y="3158197"/>
            <a:ext cx="84168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456039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No line of sight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457200" marR="0" lvl="0" indent="-45720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Background noise</a:t>
            </a:r>
          </a:p>
          <a:p>
            <a:pPr marL="800100" lvl="1" indent="-342900" defTabSz="456039">
              <a:buChar char=" "/>
              <a:defRPr/>
            </a:pPr>
            <a:r>
              <a:rPr lang="en-US" sz="24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                               </a:t>
            </a:r>
            <a:br>
              <a:rPr lang="en-US" sz="24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</a:t>
            </a:r>
            <a:endParaRPr lang="en-US" sz="2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marR="0" lvl="0" indent="-45720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55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7">
            <a:extLst>
              <a:ext uri="{FF2B5EF4-FFF2-40B4-BE49-F238E27FC236}">
                <a16:creationId xmlns:a16="http://schemas.microsoft.com/office/drawing/2014/main" id="{CA9D38BA-5896-47CA-A3F1-97BF5DE5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 descr=" 5"/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Title 1" descr=" 2"/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Emergent Themes</a:t>
            </a:r>
          </a:p>
        </p:txBody>
      </p:sp>
      <p:sp>
        <p:nvSpPr>
          <p:cNvPr id="4" name="TextBox 3" descr=" 4"/>
          <p:cNvSpPr txBox="1"/>
          <p:nvPr/>
        </p:nvSpPr>
        <p:spPr>
          <a:xfrm>
            <a:off x="1154137" y="2451811"/>
            <a:ext cx="9873289" cy="584771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FFC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Environmental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complexities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8" name="Rectangle 7" descr=" 8">
            <a:extLst>
              <a:ext uri="{FF2B5EF4-FFF2-40B4-BE49-F238E27FC236}">
                <a16:creationId xmlns:a16="http://schemas.microsoft.com/office/drawing/2014/main" id="{F3E806FD-C5B4-4496-A2DF-E73D70607E24}"/>
              </a:ext>
            </a:extLst>
          </p:cNvPr>
          <p:cNvSpPr/>
          <p:nvPr/>
        </p:nvSpPr>
        <p:spPr>
          <a:xfrm>
            <a:off x="1610225" y="3158197"/>
            <a:ext cx="84168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456039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No line of sight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457200" marR="0" lvl="0" indent="-45720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Background noise</a:t>
            </a:r>
          </a:p>
          <a:p>
            <a:pPr lvl="1" defTabSz="456039">
              <a:defRPr/>
            </a:pPr>
            <a:r>
              <a:rPr lang="en-US" sz="2400">
                <a:solidFill>
                  <a:schemeClr val="bg1">
                    <a:lumMod val="10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Areas with background noise (which are frequent during travel) were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very hard for me to communicate in.</a:t>
            </a:r>
            <a:endParaRPr lang="en-US" sz="2400">
              <a:solidFill>
                <a:schemeClr val="bg1">
                  <a:lumMod val="10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marR="0" lvl="0" indent="-45720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07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flight">
            <a:extLst>
              <a:ext uri="{FF2B5EF4-FFF2-40B4-BE49-F238E27FC236}">
                <a16:creationId xmlns:a16="http://schemas.microsoft.com/office/drawing/2014/main" id="{8169193E-0C0A-459B-AF8C-4A2979D1D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8"/>
            <a:ext cx="12192000" cy="68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ackOverlay">
            <a:extLst>
              <a:ext uri="{FF2B5EF4-FFF2-40B4-BE49-F238E27FC236}">
                <a16:creationId xmlns:a16="http://schemas.microsoft.com/office/drawing/2014/main" id="{434445DF-32FC-4AE6-A0E0-A873D25FBB0D}"/>
              </a:ext>
            </a:extLst>
          </p:cNvPr>
          <p:cNvSpPr/>
          <p:nvPr/>
        </p:nvSpPr>
        <p:spPr>
          <a:xfrm>
            <a:off x="-3982" y="0"/>
            <a:ext cx="12195982" cy="6858000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C0A39-D081-4B3D-B1D0-A2C8CEE56913}"/>
              </a:ext>
            </a:extLst>
          </p:cNvPr>
          <p:cNvSpPr txBox="1"/>
          <p:nvPr/>
        </p:nvSpPr>
        <p:spPr>
          <a:xfrm>
            <a:off x="387328" y="438658"/>
            <a:ext cx="9315472" cy="830993"/>
          </a:xfrm>
          <a:prstGeom prst="rect">
            <a:avLst/>
          </a:prstGeom>
          <a:noFill/>
        </p:spPr>
        <p:txBody>
          <a:bodyPr wrap="square" lIns="91246" tIns="45718" rIns="91246" bIns="45718" rtlCol="0">
            <a:spAutoFit/>
          </a:bodyPr>
          <a:lstStyle/>
          <a:p>
            <a:pPr lvl="0" algn="just" defTabSz="912201">
              <a:spcAft>
                <a:spcPts val="1200"/>
              </a:spcAft>
              <a:defRPr/>
            </a:pPr>
            <a:r>
              <a:rPr lang="en-US" sz="2400" i="1" dirty="0">
                <a:solidFill>
                  <a:prstClr val="white"/>
                </a:solidFill>
                <a:latin typeface="Segoe UI Light" pitchFamily="34" charset="0"/>
              </a:rPr>
              <a:t>“[When I was on a plane] it was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terribly difficult to communicate drinks or food choice due to background noise</a:t>
            </a:r>
            <a:r>
              <a:rPr lang="en-US" sz="2400" i="1" dirty="0">
                <a:solidFill>
                  <a:prstClr val="white"/>
                </a:solidFill>
                <a:latin typeface="Segoe UI Light" pitchFamily="34" charset="0"/>
              </a:rPr>
              <a:t>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4917DA-DBD8-4171-A0FC-8A38C988084D}"/>
              </a:ext>
            </a:extLst>
          </p:cNvPr>
          <p:cNvSpPr/>
          <p:nvPr/>
        </p:nvSpPr>
        <p:spPr>
          <a:xfrm>
            <a:off x="3777860" y="3321992"/>
            <a:ext cx="6120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Segoe UI Light" pitchFamily="34" charset="0"/>
              </a:rPr>
              <a:t>- Flight from Milan to Sharm </a:t>
            </a:r>
            <a:r>
              <a:rPr lang="en-US" sz="2400" i="1" dirty="0">
                <a:solidFill>
                  <a:prstClr val="white"/>
                </a:solidFill>
                <a:latin typeface="Segoe UI Light" pitchFamily="34" charset="0"/>
              </a:rPr>
              <a:t>el</a:t>
            </a:r>
            <a:r>
              <a:rPr lang="en-US" sz="2400" dirty="0">
                <a:solidFill>
                  <a:prstClr val="white"/>
                </a:solidFill>
                <a:latin typeface="Segoe UI Light" pitchFamily="34" charset="0"/>
              </a:rPr>
              <a:t> sheikh, Mar’17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1763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flight">
            <a:extLst>
              <a:ext uri="{FF2B5EF4-FFF2-40B4-BE49-F238E27FC236}">
                <a16:creationId xmlns:a16="http://schemas.microsoft.com/office/drawing/2014/main" id="{8169193E-0C0A-459B-AF8C-4A2979D1D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8"/>
            <a:ext cx="12192000" cy="68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ackOverlay">
            <a:extLst>
              <a:ext uri="{FF2B5EF4-FFF2-40B4-BE49-F238E27FC236}">
                <a16:creationId xmlns:a16="http://schemas.microsoft.com/office/drawing/2014/main" id="{434445DF-32FC-4AE6-A0E0-A873D25FBB0D}"/>
              </a:ext>
            </a:extLst>
          </p:cNvPr>
          <p:cNvSpPr/>
          <p:nvPr/>
        </p:nvSpPr>
        <p:spPr>
          <a:xfrm>
            <a:off x="-3982" y="0"/>
            <a:ext cx="12195982" cy="6858000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C0A39-D081-4B3D-B1D0-A2C8CEE56913}"/>
              </a:ext>
            </a:extLst>
          </p:cNvPr>
          <p:cNvSpPr txBox="1"/>
          <p:nvPr/>
        </p:nvSpPr>
        <p:spPr>
          <a:xfrm>
            <a:off x="387328" y="438658"/>
            <a:ext cx="9315472" cy="1938988"/>
          </a:xfrm>
          <a:prstGeom prst="rect">
            <a:avLst/>
          </a:prstGeom>
          <a:noFill/>
        </p:spPr>
        <p:txBody>
          <a:bodyPr wrap="square" lIns="91246" tIns="45718" rIns="91246" bIns="45718" rtlCol="0">
            <a:spAutoFit/>
          </a:bodyPr>
          <a:lstStyle/>
          <a:p>
            <a:pPr lvl="0" algn="just" defTabSz="912201">
              <a:spcAft>
                <a:spcPts val="1200"/>
              </a:spcAft>
              <a:defRPr/>
            </a:pPr>
            <a:r>
              <a:rPr lang="en-US" sz="2400" i="1" dirty="0">
                <a:solidFill>
                  <a:prstClr val="white"/>
                </a:solidFill>
                <a:latin typeface="Segoe UI Light" pitchFamily="34" charset="0"/>
              </a:rPr>
              <a:t>“[When I was on a plane] it was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terribly difficult to communicate drinks or food choice due to background noise</a:t>
            </a:r>
            <a:r>
              <a:rPr lang="en-US" sz="2400" i="1" dirty="0">
                <a:solidFill>
                  <a:prstClr val="white"/>
                </a:solidFill>
                <a:latin typeface="Segoe UI Light" pitchFamily="34" charset="0"/>
              </a:rPr>
              <a:t>. I couldn’t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hear the attendant very well. </a:t>
            </a:r>
            <a:r>
              <a:rPr lang="en-US" sz="2400" i="1" dirty="0">
                <a:solidFill>
                  <a:prstClr val="white"/>
                </a:solidFill>
                <a:latin typeface="Segoe UI Light" pitchFamily="34" charset="0"/>
              </a:rPr>
              <a:t>[...] And since I can’t hear my own voice well, I did not know how loud I was speaking. Thus, the crew also had a hard time understanding me.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4917DA-DBD8-4171-A0FC-8A38C988084D}"/>
              </a:ext>
            </a:extLst>
          </p:cNvPr>
          <p:cNvSpPr/>
          <p:nvPr/>
        </p:nvSpPr>
        <p:spPr>
          <a:xfrm>
            <a:off x="3777860" y="3321992"/>
            <a:ext cx="6120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Segoe UI Light" pitchFamily="34" charset="0"/>
              </a:rPr>
              <a:t>- Flight from Milan to Sharm </a:t>
            </a:r>
            <a:r>
              <a:rPr lang="en-US" sz="2400" i="1" dirty="0">
                <a:solidFill>
                  <a:prstClr val="white"/>
                </a:solidFill>
                <a:latin typeface="Segoe UI Light" pitchFamily="34" charset="0"/>
              </a:rPr>
              <a:t>el</a:t>
            </a:r>
            <a:r>
              <a:rPr lang="en-US" sz="2400" dirty="0">
                <a:solidFill>
                  <a:prstClr val="white"/>
                </a:solidFill>
                <a:latin typeface="Segoe UI Light" pitchFamily="34" charset="0"/>
              </a:rPr>
              <a:t> sheikh, Mar’17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509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flight">
            <a:extLst>
              <a:ext uri="{FF2B5EF4-FFF2-40B4-BE49-F238E27FC236}">
                <a16:creationId xmlns:a16="http://schemas.microsoft.com/office/drawing/2014/main" id="{8169193E-0C0A-459B-AF8C-4A2979D1D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8"/>
            <a:ext cx="12192000" cy="68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ackOverlay">
            <a:extLst>
              <a:ext uri="{FF2B5EF4-FFF2-40B4-BE49-F238E27FC236}">
                <a16:creationId xmlns:a16="http://schemas.microsoft.com/office/drawing/2014/main" id="{434445DF-32FC-4AE6-A0E0-A873D25FBB0D}"/>
              </a:ext>
            </a:extLst>
          </p:cNvPr>
          <p:cNvSpPr/>
          <p:nvPr/>
        </p:nvSpPr>
        <p:spPr>
          <a:xfrm>
            <a:off x="-3982" y="0"/>
            <a:ext cx="12195982" cy="6858000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456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C0A39-D081-4B3D-B1D0-A2C8CEE56913}"/>
              </a:ext>
            </a:extLst>
          </p:cNvPr>
          <p:cNvSpPr txBox="1"/>
          <p:nvPr/>
        </p:nvSpPr>
        <p:spPr>
          <a:xfrm>
            <a:off x="387328" y="438658"/>
            <a:ext cx="9315472" cy="2677652"/>
          </a:xfrm>
          <a:prstGeom prst="rect">
            <a:avLst/>
          </a:prstGeom>
          <a:noFill/>
        </p:spPr>
        <p:txBody>
          <a:bodyPr wrap="square" lIns="91246" tIns="45718" rIns="91246" bIns="45718" rtlCol="0">
            <a:spAutoFit/>
          </a:bodyPr>
          <a:lstStyle/>
          <a:p>
            <a:pPr lvl="0" algn="just" defTabSz="912201">
              <a:spcAft>
                <a:spcPts val="1200"/>
              </a:spcAft>
              <a:defRPr/>
            </a:pPr>
            <a:r>
              <a:rPr lang="en-US" sz="2400" i="1" dirty="0">
                <a:solidFill>
                  <a:prstClr val="white"/>
                </a:solidFill>
                <a:latin typeface="Segoe UI Light" pitchFamily="34" charset="0"/>
              </a:rPr>
              <a:t>“[When I was on a plane] it was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terribly difficult to communicate drinks or food choice due to background noise</a:t>
            </a:r>
            <a:r>
              <a:rPr lang="en-US" sz="2400" i="1" dirty="0">
                <a:solidFill>
                  <a:prstClr val="white"/>
                </a:solidFill>
                <a:latin typeface="Segoe UI Light" pitchFamily="34" charset="0"/>
              </a:rPr>
              <a:t>. I couldn’t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hear the attendant very well. </a:t>
            </a:r>
            <a:r>
              <a:rPr lang="en-US" sz="2400" i="1" dirty="0">
                <a:solidFill>
                  <a:prstClr val="white"/>
                </a:solidFill>
                <a:latin typeface="Segoe UI Light" pitchFamily="34" charset="0"/>
              </a:rPr>
              <a:t>[...] And since I can’t hear my own voice well, I did not know how loud I was speaking. Thus, the crew also had a hard time understanding me.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i="1" dirty="0">
                <a:solidFill>
                  <a:prstClr val="white"/>
                </a:solidFill>
                <a:latin typeface="Segoe UI Light" pitchFamily="34" charset="0"/>
              </a:rPr>
              <a:t>Somehow,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through gestures and repetitions, we made it work </a:t>
            </a:r>
            <a:r>
              <a:rPr lang="en-US" sz="2400" i="1" dirty="0">
                <a:solidFill>
                  <a:prstClr val="white"/>
                </a:solidFill>
                <a:latin typeface="Segoe UI Light" pitchFamily="34" charset="0"/>
              </a:rPr>
              <a:t>but I </a:t>
            </a:r>
            <a:r>
              <a:rPr lang="en-US" sz="24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skipped one meal and compromised with cold water </a:t>
            </a:r>
            <a:r>
              <a:rPr lang="en-US" sz="2400" i="1" dirty="0">
                <a:solidFill>
                  <a:prstClr val="white"/>
                </a:solidFill>
                <a:latin typeface="Segoe UI Light" pitchFamily="34" charset="0"/>
              </a:rPr>
              <a:t>instead of the hot water (which I wanted).”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4917DA-DBD8-4171-A0FC-8A38C988084D}"/>
              </a:ext>
            </a:extLst>
          </p:cNvPr>
          <p:cNvSpPr/>
          <p:nvPr/>
        </p:nvSpPr>
        <p:spPr>
          <a:xfrm>
            <a:off x="3777860" y="3321992"/>
            <a:ext cx="6120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Segoe UI Light" pitchFamily="34" charset="0"/>
              </a:rPr>
              <a:t>- Flight from Milan to Sharm </a:t>
            </a:r>
            <a:r>
              <a:rPr lang="en-US" sz="2400" i="1" dirty="0">
                <a:solidFill>
                  <a:prstClr val="white"/>
                </a:solidFill>
                <a:latin typeface="Segoe UI Light" pitchFamily="34" charset="0"/>
              </a:rPr>
              <a:t>el</a:t>
            </a:r>
            <a:r>
              <a:rPr lang="en-US" sz="2400" dirty="0">
                <a:solidFill>
                  <a:prstClr val="white"/>
                </a:solidFill>
                <a:latin typeface="Segoe UI Light" pitchFamily="34" charset="0"/>
              </a:rPr>
              <a:t> sheikh, Mar’17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347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7">
            <a:extLst>
              <a:ext uri="{FF2B5EF4-FFF2-40B4-BE49-F238E27FC236}">
                <a16:creationId xmlns:a16="http://schemas.microsoft.com/office/drawing/2014/main" id="{CA9D38BA-5896-47CA-A3F1-97BF5DE5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" y="0"/>
            <a:ext cx="12192000" cy="6858000"/>
          </a:xfrm>
          <a:prstGeom prst="rect">
            <a:avLst/>
          </a:prstGeom>
        </p:spPr>
      </p:pic>
      <p:sp>
        <p:nvSpPr>
          <p:cNvPr id="5" name="Rectangle 4" descr=" 5"/>
          <p:cNvSpPr/>
          <p:nvPr/>
        </p:nvSpPr>
        <p:spPr>
          <a:xfrm>
            <a:off x="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Title 1" descr=" 2"/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Emergent Themes</a:t>
            </a:r>
          </a:p>
        </p:txBody>
      </p:sp>
      <p:sp>
        <p:nvSpPr>
          <p:cNvPr id="4" name="TextBox 3" descr=" 4"/>
          <p:cNvSpPr txBox="1"/>
          <p:nvPr/>
        </p:nvSpPr>
        <p:spPr>
          <a:xfrm>
            <a:off x="1154138" y="2451811"/>
            <a:ext cx="8608988" cy="3570204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Environmental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 Light" pitchFamily="34" charset="0"/>
                <a:ea typeface="+mn-ea"/>
              </a:rPr>
              <a:t> complexities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Cultural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tensions</a:t>
            </a:r>
          </a:p>
          <a:p>
            <a:pPr marL="800100" lvl="1" indent="-342900" defTabSz="912201">
              <a:spcAft>
                <a:spcPts val="1500"/>
              </a:spcAft>
              <a:buClr>
                <a:srgbClr val="FFC000"/>
              </a:buClr>
              <a:buChar char=" "/>
              <a:defRPr/>
            </a:pPr>
            <a:r>
              <a:rPr lang="en-US" sz="24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</a:t>
            </a:r>
            <a:r>
              <a:rPr lang="en-US" sz="24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</a:t>
            </a:r>
            <a:br>
              <a:rPr lang="en-US" sz="24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  </a:t>
            </a:r>
            <a:endParaRPr lang="en-US" sz="24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FFC000"/>
              </a:buClr>
              <a:buSzTx/>
              <a:buFont typeface="+mj-lt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FFC000"/>
              </a:buClr>
              <a:buSzTx/>
              <a:buFont typeface="+mj-lt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1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7">
            <a:extLst>
              <a:ext uri="{FF2B5EF4-FFF2-40B4-BE49-F238E27FC236}">
                <a16:creationId xmlns:a16="http://schemas.microsoft.com/office/drawing/2014/main" id="{CA9D38BA-5896-47CA-A3F1-97BF5DE5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" y="0"/>
            <a:ext cx="12192000" cy="6858000"/>
          </a:xfrm>
          <a:prstGeom prst="rect">
            <a:avLst/>
          </a:prstGeom>
        </p:spPr>
      </p:pic>
      <p:sp>
        <p:nvSpPr>
          <p:cNvPr id="5" name="Rectangle 4" descr=" 5"/>
          <p:cNvSpPr/>
          <p:nvPr/>
        </p:nvSpPr>
        <p:spPr>
          <a:xfrm>
            <a:off x="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Title 1" descr=" 2"/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Emergent Themes</a:t>
            </a:r>
          </a:p>
        </p:txBody>
      </p:sp>
      <p:sp>
        <p:nvSpPr>
          <p:cNvPr id="4" name="TextBox 3" descr=" 4"/>
          <p:cNvSpPr txBox="1"/>
          <p:nvPr/>
        </p:nvSpPr>
        <p:spPr>
          <a:xfrm>
            <a:off x="1154138" y="2451811"/>
            <a:ext cx="8608988" cy="3570204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Environmental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 Light" pitchFamily="34" charset="0"/>
                <a:ea typeface="+mn-ea"/>
              </a:rPr>
              <a:t> complexities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Cultural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tensions</a:t>
            </a:r>
          </a:p>
          <a:p>
            <a:pPr lvl="1" defTabSz="912201">
              <a:spcAft>
                <a:spcPts val="1500"/>
              </a:spcAft>
              <a:buClr>
                <a:srgbClr val="FFC000"/>
              </a:buClr>
              <a:defRPr/>
            </a:pPr>
            <a:r>
              <a:rPr lang="en-US" sz="24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faced tensions due to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varying cultural perceptions</a:t>
            </a:r>
            <a:r>
              <a:rPr lang="en-US" sz="24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of disability across regions.</a:t>
            </a:r>
          </a:p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FFC000"/>
              </a:buClr>
              <a:buSzTx/>
              <a:buFont typeface="+mj-lt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FFC000"/>
              </a:buClr>
              <a:buSzTx/>
              <a:buFont typeface="+mj-lt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17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 1028">
            <a:extLst>
              <a:ext uri="{FF2B5EF4-FFF2-40B4-BE49-F238E27FC236}">
                <a16:creationId xmlns:a16="http://schemas.microsoft.com/office/drawing/2014/main" id="{BD138F04-63DC-400F-9658-9A736AD89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9" y="-389585"/>
            <a:ext cx="12256016" cy="81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 descr=" 9">
            <a:extLst>
              <a:ext uri="{FF2B5EF4-FFF2-40B4-BE49-F238E27FC236}">
                <a16:creationId xmlns:a16="http://schemas.microsoft.com/office/drawing/2014/main" id="{090A0436-E602-421A-AE60-C31AE6A3F67A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" name="Content Placeholder 2" descr=" 7">
            <a:extLst>
              <a:ext uri="{FF2B5EF4-FFF2-40B4-BE49-F238E27FC236}">
                <a16:creationId xmlns:a16="http://schemas.microsoft.com/office/drawing/2014/main" id="{A39B1B82-6BD8-46B6-B995-60F0C5C65DF7}"/>
              </a:ext>
            </a:extLst>
          </p:cNvPr>
          <p:cNvSpPr txBox="1">
            <a:spLocks/>
          </p:cNvSpPr>
          <p:nvPr/>
        </p:nvSpPr>
        <p:spPr>
          <a:xfrm>
            <a:off x="609599" y="1600206"/>
            <a:ext cx="1100182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 India, people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were extremely sympathetic of my disability: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 "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                                                                   </a:t>
            </a:r>
            <a:b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                                                 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</p:txBody>
      </p:sp>
      <p:sp>
        <p:nvSpPr>
          <p:cNvPr id="13" name="Rectangle 12" descr=" 13">
            <a:extLst>
              <a:ext uri="{FF2B5EF4-FFF2-40B4-BE49-F238E27FC236}">
                <a16:creationId xmlns:a16="http://schemas.microsoft.com/office/drawing/2014/main" id="{FD133417-B0DD-48BC-AF27-2648FC7802CA}"/>
              </a:ext>
            </a:extLst>
          </p:cNvPr>
          <p:cNvSpPr/>
          <p:nvPr/>
        </p:nvSpPr>
        <p:spPr>
          <a:xfrm>
            <a:off x="8881194" y="4809559"/>
            <a:ext cx="2315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    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8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 1028">
            <a:extLst>
              <a:ext uri="{FF2B5EF4-FFF2-40B4-BE49-F238E27FC236}">
                <a16:creationId xmlns:a16="http://schemas.microsoft.com/office/drawing/2014/main" id="{BD138F04-63DC-400F-9658-9A736AD89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9" y="-389585"/>
            <a:ext cx="12256016" cy="81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 descr=" 9">
            <a:extLst>
              <a:ext uri="{FF2B5EF4-FFF2-40B4-BE49-F238E27FC236}">
                <a16:creationId xmlns:a16="http://schemas.microsoft.com/office/drawing/2014/main" id="{090A0436-E602-421A-AE60-C31AE6A3F67A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" name="Content Placeholder 2" descr=" 7">
            <a:extLst>
              <a:ext uri="{FF2B5EF4-FFF2-40B4-BE49-F238E27FC236}">
                <a16:creationId xmlns:a16="http://schemas.microsoft.com/office/drawing/2014/main" id="{A39B1B82-6BD8-46B6-B995-60F0C5C65DF7}"/>
              </a:ext>
            </a:extLst>
          </p:cNvPr>
          <p:cNvSpPr txBox="1">
            <a:spLocks/>
          </p:cNvSpPr>
          <p:nvPr/>
        </p:nvSpPr>
        <p:spPr>
          <a:xfrm>
            <a:off x="609599" y="1600206"/>
            <a:ext cx="1100182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 India, people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were extremely sympathetic of my disability: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indent="0" algn="just">
              <a:buNone/>
              <a:defRPr/>
            </a:pPr>
            <a:r>
              <a:rPr lang="en-US" sz="2800" i="1">
                <a:solidFill>
                  <a:srgbClr val="FFFFFF"/>
                </a:solidFill>
              </a:rPr>
              <a:t>“[On finding that I am hard of hearing], the [gate agent at the airport] shook my hand and escorted me in person to the plane...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</p:txBody>
      </p:sp>
      <p:sp>
        <p:nvSpPr>
          <p:cNvPr id="13" name="Rectangle 12" descr=" 13">
            <a:extLst>
              <a:ext uri="{FF2B5EF4-FFF2-40B4-BE49-F238E27FC236}">
                <a16:creationId xmlns:a16="http://schemas.microsoft.com/office/drawing/2014/main" id="{FD133417-B0DD-48BC-AF27-2648FC7802CA}"/>
              </a:ext>
            </a:extLst>
          </p:cNvPr>
          <p:cNvSpPr/>
          <p:nvPr/>
        </p:nvSpPr>
        <p:spPr>
          <a:xfrm>
            <a:off x="8881194" y="4809559"/>
            <a:ext cx="2730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- Leh, India, Aug ’17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3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7C9DC-4438-43B6-A482-45B1772C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A6032-A883-4022-A7BA-68F7BCCFB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EE107-6AAB-4C9D-BC05-DDB28E241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7A26-92AD-4A18-B87E-DC2366B04BFB}"/>
              </a:ext>
            </a:extLst>
          </p:cNvPr>
          <p:cNvSpPr/>
          <p:nvPr/>
        </p:nvSpPr>
        <p:spPr>
          <a:xfrm>
            <a:off x="6564242" y="366114"/>
            <a:ext cx="5627758" cy="147732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defTabSz="912201">
              <a:lnSpc>
                <a:spcPts val="2700"/>
              </a:lnSpc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 people with disabilities, examining travel experiences could reveal how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disability</a:t>
            </a:r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affects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communication</a:t>
            </a:r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navigation</a:t>
            </a:r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 diverse contexts. </a:t>
            </a:r>
          </a:p>
        </p:txBody>
      </p:sp>
    </p:spTree>
    <p:extLst>
      <p:ext uri="{BB962C8B-B14F-4D97-AF65-F5344CB8AC3E}">
        <p14:creationId xmlns:p14="http://schemas.microsoft.com/office/powerpoint/2010/main" val="24608419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airport help">
            <a:extLst>
              <a:ext uri="{FF2B5EF4-FFF2-40B4-BE49-F238E27FC236}">
                <a16:creationId xmlns:a16="http://schemas.microsoft.com/office/drawing/2014/main" id="{BD138F04-63DC-400F-9658-9A736AD89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9" y="-389585"/>
            <a:ext cx="12256016" cy="81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0A0436-E602-421A-AE60-C31AE6A3F67A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9B1B82-6BD8-46B6-B995-60F0C5C65DF7}"/>
              </a:ext>
            </a:extLst>
          </p:cNvPr>
          <p:cNvSpPr txBox="1">
            <a:spLocks/>
          </p:cNvSpPr>
          <p:nvPr/>
        </p:nvSpPr>
        <p:spPr>
          <a:xfrm>
            <a:off x="609599" y="1600206"/>
            <a:ext cx="1100182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 India, people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were extremely sympathetic of my disability: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“[On finding that I am hard of hearing], the [gate agent at the airport] shook my hand and escorted me in person to the plane...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I was really embarrassed to be given special treatment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in front of other people who looked amused.”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0EE087-D887-4E6A-89B9-660C9C005BF6}"/>
              </a:ext>
            </a:extLst>
          </p:cNvPr>
          <p:cNvSpPr/>
          <p:nvPr/>
        </p:nvSpPr>
        <p:spPr>
          <a:xfrm>
            <a:off x="8881194" y="4809559"/>
            <a:ext cx="2730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Leh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, India, Aug ’17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8383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 6">
            <a:extLst>
              <a:ext uri="{FF2B5EF4-FFF2-40B4-BE49-F238E27FC236}">
                <a16:creationId xmlns:a16="http://schemas.microsoft.com/office/drawing/2014/main" id="{CA11B6B8-125D-47DE-8114-C28EF33B7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9" y="-389585"/>
            <a:ext cx="12256016" cy="81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 descr=" 8">
            <a:extLst>
              <a:ext uri="{FF2B5EF4-FFF2-40B4-BE49-F238E27FC236}">
                <a16:creationId xmlns:a16="http://schemas.microsoft.com/office/drawing/2014/main" id="{F79332E3-6EC0-417B-8603-9032493D6FC7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" name="Content Placeholder 2" descr=" 7">
            <a:extLst>
              <a:ext uri="{FF2B5EF4-FFF2-40B4-BE49-F238E27FC236}">
                <a16:creationId xmlns:a16="http://schemas.microsoft.com/office/drawing/2014/main" id="{A39B1B82-6BD8-46B6-B995-60F0C5C65DF7}"/>
              </a:ext>
            </a:extLst>
          </p:cNvPr>
          <p:cNvSpPr txBox="1">
            <a:spLocks/>
          </p:cNvSpPr>
          <p:nvPr/>
        </p:nvSpPr>
        <p:spPr>
          <a:xfrm>
            <a:off x="600075" y="1524006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While in the US,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the airport agent was overly polite, which was also an issue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 "/>
              <a:tabLst/>
              <a:defRPr/>
            </a:pPr>
            <a:r>
              <a:rPr kumimoji="0" lang="en-US" sz="278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                                                     </a:t>
            </a:r>
            <a:br>
              <a:rPr kumimoji="0" lang="en-US" sz="278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278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                </a:t>
            </a:r>
            <a:endParaRPr kumimoji="0" lang="en-US" sz="278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Rectangle 4" descr=" 5">
            <a:extLst>
              <a:ext uri="{FF2B5EF4-FFF2-40B4-BE49-F238E27FC236}">
                <a16:creationId xmlns:a16="http://schemas.microsoft.com/office/drawing/2014/main" id="{B83D6100-B305-40DD-A3D4-5BB875C66543}"/>
              </a:ext>
            </a:extLst>
          </p:cNvPr>
          <p:cNvSpPr/>
          <p:nvPr/>
        </p:nvSpPr>
        <p:spPr>
          <a:xfrm>
            <a:off x="9242040" y="5467385"/>
            <a:ext cx="1975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     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8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 6">
            <a:extLst>
              <a:ext uri="{FF2B5EF4-FFF2-40B4-BE49-F238E27FC236}">
                <a16:creationId xmlns:a16="http://schemas.microsoft.com/office/drawing/2014/main" id="{CA11B6B8-125D-47DE-8114-C28EF33B7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9" y="-389585"/>
            <a:ext cx="12256016" cy="81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 descr=" 8">
            <a:extLst>
              <a:ext uri="{FF2B5EF4-FFF2-40B4-BE49-F238E27FC236}">
                <a16:creationId xmlns:a16="http://schemas.microsoft.com/office/drawing/2014/main" id="{F79332E3-6EC0-417B-8603-9032493D6FC7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" name="Content Placeholder 2" descr=" 7">
            <a:extLst>
              <a:ext uri="{FF2B5EF4-FFF2-40B4-BE49-F238E27FC236}">
                <a16:creationId xmlns:a16="http://schemas.microsoft.com/office/drawing/2014/main" id="{A39B1B82-6BD8-46B6-B995-60F0C5C65DF7}"/>
              </a:ext>
            </a:extLst>
          </p:cNvPr>
          <p:cNvSpPr txBox="1">
            <a:spLocks/>
          </p:cNvSpPr>
          <p:nvPr/>
        </p:nvSpPr>
        <p:spPr>
          <a:xfrm>
            <a:off x="600075" y="1524006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While in the US,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the airport agent was overly polite, which was also an issue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indent="0" algn="just">
              <a:buNone/>
              <a:defRPr/>
            </a:pPr>
            <a:r>
              <a:rPr lang="en-US" sz="2780" i="1">
                <a:solidFill>
                  <a:srgbClr val="FFFFFF"/>
                </a:solidFill>
              </a:rPr>
              <a:t>“[After a long while of waiting], I heard what seemed like my name being called multiple times for boarding.</a:t>
            </a:r>
            <a:endParaRPr kumimoji="0" lang="en-US" sz="278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Rectangle 4" descr=" 5">
            <a:extLst>
              <a:ext uri="{FF2B5EF4-FFF2-40B4-BE49-F238E27FC236}">
                <a16:creationId xmlns:a16="http://schemas.microsoft.com/office/drawing/2014/main" id="{B83D6100-B305-40DD-A3D4-5BB875C66543}"/>
              </a:ext>
            </a:extLst>
          </p:cNvPr>
          <p:cNvSpPr/>
          <p:nvPr/>
        </p:nvSpPr>
        <p:spPr>
          <a:xfrm>
            <a:off x="9242040" y="5467385"/>
            <a:ext cx="23294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- Boston, Sep ’17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03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age result for airport help">
            <a:extLst>
              <a:ext uri="{FF2B5EF4-FFF2-40B4-BE49-F238E27FC236}">
                <a16:creationId xmlns:a16="http://schemas.microsoft.com/office/drawing/2014/main" id="{CA11B6B8-125D-47DE-8114-C28EF33B7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9" y="-389585"/>
            <a:ext cx="12256016" cy="81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9332E3-6EC0-417B-8603-9032493D6FC7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9B1B82-6BD8-46B6-B995-60F0C5C65DF7}"/>
              </a:ext>
            </a:extLst>
          </p:cNvPr>
          <p:cNvSpPr txBox="1">
            <a:spLocks/>
          </p:cNvSpPr>
          <p:nvPr/>
        </p:nvSpPr>
        <p:spPr>
          <a:xfrm>
            <a:off x="600075" y="1524006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While in the US,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the airport agent was overly polite, which was also an issue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78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“[After a long while of waiting], I heard what seemed like my name being called multiple times for boarding. </a:t>
            </a:r>
            <a:r>
              <a:rPr lang="en-US" sz="278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[Feeling very guilty,] I asked </a:t>
            </a:r>
            <a:r>
              <a:rPr kumimoji="0" lang="en-US" sz="278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the airport staff member</a:t>
            </a:r>
            <a:r>
              <a:rPr kumimoji="0" lang="en-US" sz="278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lang="en-US" sz="278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if they were really calling out my name</a:t>
            </a:r>
            <a:r>
              <a:rPr kumimoji="0" lang="en-US" sz="278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.</a:t>
            </a:r>
            <a:endParaRPr kumimoji="0" lang="en-US" sz="278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3D6100-B305-40DD-A3D4-5BB875C66543}"/>
              </a:ext>
            </a:extLst>
          </p:cNvPr>
          <p:cNvSpPr/>
          <p:nvPr/>
        </p:nvSpPr>
        <p:spPr>
          <a:xfrm>
            <a:off x="9242040" y="5467385"/>
            <a:ext cx="2329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- Boston, Sep ’17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5308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age result for airport help">
            <a:extLst>
              <a:ext uri="{FF2B5EF4-FFF2-40B4-BE49-F238E27FC236}">
                <a16:creationId xmlns:a16="http://schemas.microsoft.com/office/drawing/2014/main" id="{CA11B6B8-125D-47DE-8114-C28EF33B7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9" y="-389585"/>
            <a:ext cx="12256016" cy="81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9332E3-6EC0-417B-8603-9032493D6FC7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9B1B82-6BD8-46B6-B995-60F0C5C65DF7}"/>
              </a:ext>
            </a:extLst>
          </p:cNvPr>
          <p:cNvSpPr txBox="1">
            <a:spLocks/>
          </p:cNvSpPr>
          <p:nvPr/>
        </p:nvSpPr>
        <p:spPr>
          <a:xfrm>
            <a:off x="600075" y="1524006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While in the US,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the airport agent was overly polite, which was also an issue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78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“[After a long while of waiting], I heard what seemed like my name being called multiple times for boarding. </a:t>
            </a:r>
            <a:r>
              <a:rPr lang="en-US" sz="278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[Feeling very guilty,] I asked </a:t>
            </a:r>
            <a:r>
              <a:rPr kumimoji="0" lang="en-US" sz="278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the airport staff member</a:t>
            </a:r>
            <a:r>
              <a:rPr kumimoji="0" lang="en-US" sz="278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lang="en-US" sz="278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if they were really calling out my name</a:t>
            </a:r>
            <a:r>
              <a:rPr kumimoji="0" lang="en-US" sz="278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. </a:t>
            </a:r>
            <a:r>
              <a:rPr kumimoji="0" lang="en-US" sz="278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She </a:t>
            </a:r>
            <a:r>
              <a:rPr lang="en-US" sz="2780" i="1" noProof="0" dirty="0">
                <a:solidFill>
                  <a:prstClr val="white"/>
                </a:solidFill>
              </a:rPr>
              <a:t>appeared </a:t>
            </a:r>
            <a:r>
              <a:rPr lang="en-US" sz="2780" i="1" dirty="0">
                <a:solidFill>
                  <a:prstClr val="white"/>
                </a:solidFill>
              </a:rPr>
              <a:t>unhappy (not knowing that I am Deaf) but </a:t>
            </a:r>
            <a:r>
              <a:rPr kumimoji="0" lang="en-US" sz="278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said: </a:t>
            </a:r>
            <a:r>
              <a:rPr lang="en-US" sz="278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‘yes sir, but it’s okay!" </a:t>
            </a:r>
            <a:r>
              <a:rPr kumimoji="0" lang="en-US" sz="278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 figured </a:t>
            </a:r>
            <a:r>
              <a:rPr kumimoji="0" lang="en-US" sz="278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social niceties conflict with accessibility </a:t>
            </a:r>
            <a:r>
              <a:rPr kumimoji="0" lang="en-US" sz="278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here. If she had asked the</a:t>
            </a:r>
            <a:r>
              <a:rPr kumimoji="0" lang="en-US" sz="278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cause of the delay</a:t>
            </a:r>
            <a:r>
              <a:rPr kumimoji="0" lang="en-US" sz="278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, I would have clarified—my deafness.“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3D6100-B305-40DD-A3D4-5BB875C66543}"/>
              </a:ext>
            </a:extLst>
          </p:cNvPr>
          <p:cNvSpPr/>
          <p:nvPr/>
        </p:nvSpPr>
        <p:spPr>
          <a:xfrm>
            <a:off x="9242040" y="5467385"/>
            <a:ext cx="2329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- Boston, Sep ’17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0105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7">
            <a:extLst>
              <a:ext uri="{FF2B5EF4-FFF2-40B4-BE49-F238E27FC236}">
                <a16:creationId xmlns:a16="http://schemas.microsoft.com/office/drawing/2014/main" id="{CA9D38BA-5896-47CA-A3F1-97BF5DE5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 descr=" 5"/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Title 1" descr=" 2"/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Emergent Themes</a:t>
            </a:r>
          </a:p>
        </p:txBody>
      </p:sp>
      <p:sp>
        <p:nvSpPr>
          <p:cNvPr id="4" name="TextBox 3" descr=" 4"/>
          <p:cNvSpPr txBox="1"/>
          <p:nvPr/>
        </p:nvSpPr>
        <p:spPr>
          <a:xfrm>
            <a:off x="1154137" y="2451811"/>
            <a:ext cx="9873289" cy="3570204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Environmental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 Light" pitchFamily="34" charset="0"/>
                <a:ea typeface="+mn-ea"/>
              </a:rPr>
              <a:t> complexities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Cultural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 Light" pitchFamily="34" charset="0"/>
                <a:ea typeface="+mn-ea"/>
              </a:rPr>
              <a:t> tensions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Relationship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to assistive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technologies</a:t>
            </a:r>
          </a:p>
          <a:p>
            <a:pPr marL="800100" lvl="1" indent="-342900" defTabSz="912201">
              <a:spcAft>
                <a:spcPts val="1500"/>
              </a:spcAft>
              <a:buClr>
                <a:srgbClr val="FFC000"/>
              </a:buClr>
              <a:buChar char=" "/>
              <a:defRPr/>
            </a:pP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            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</a:t>
            </a: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</a:t>
            </a:r>
            <a:b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400">
                <a:solidFill>
                  <a:prstClr val="white"/>
                </a:solidFill>
                <a:latin typeface="Segoe UI Light" pitchFamily="34" charset="0"/>
              </a:rPr>
              <a:t>               </a:t>
            </a:r>
            <a:endParaRPr lang="en-US" sz="2400" dirty="0">
              <a:solidFill>
                <a:prstClr val="white"/>
              </a:solidFill>
              <a:latin typeface="Segoe UI Light" pitchFamily="34" charset="0"/>
            </a:endParaRPr>
          </a:p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FFC000"/>
              </a:buClr>
              <a:buSzTx/>
              <a:buFont typeface="+mj-lt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7">
            <a:extLst>
              <a:ext uri="{FF2B5EF4-FFF2-40B4-BE49-F238E27FC236}">
                <a16:creationId xmlns:a16="http://schemas.microsoft.com/office/drawing/2014/main" id="{CA9D38BA-5896-47CA-A3F1-97BF5DE5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 descr=" 5"/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Title 1" descr=" 2"/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Emergent Themes</a:t>
            </a:r>
          </a:p>
        </p:txBody>
      </p:sp>
      <p:sp>
        <p:nvSpPr>
          <p:cNvPr id="4" name="TextBox 3" descr=" 4"/>
          <p:cNvSpPr txBox="1"/>
          <p:nvPr/>
        </p:nvSpPr>
        <p:spPr>
          <a:xfrm>
            <a:off x="1154137" y="2451811"/>
            <a:ext cx="9873289" cy="3570204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Environmental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 Light" pitchFamily="34" charset="0"/>
                <a:ea typeface="+mn-ea"/>
              </a:rPr>
              <a:t> complexities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Cultural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 Light" pitchFamily="34" charset="0"/>
                <a:ea typeface="+mn-ea"/>
              </a:rPr>
              <a:t> tensions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Relationship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to assistive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technologies</a:t>
            </a:r>
          </a:p>
          <a:p>
            <a:pPr lvl="1" defTabSz="912201">
              <a:spcAft>
                <a:spcPts val="1500"/>
              </a:spcAft>
              <a:buClr>
                <a:srgbClr val="FFC000"/>
              </a:buClr>
              <a:defRPr/>
            </a:pP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I will detail two examples: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hearings aids</a:t>
            </a: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, and </a:t>
            </a:r>
            <a:r>
              <a:rPr lang="en-US" sz="24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 transcription service </a:t>
            </a:r>
            <a:r>
              <a:rPr lang="en-US" sz="2400">
                <a:solidFill>
                  <a:srgbClr val="FFFFFF"/>
                </a:solidFill>
                <a:latin typeface="Segoe UI Light" pitchFamily="34" charset="0"/>
              </a:rPr>
              <a:t>(InnoCaption). </a:t>
            </a:r>
          </a:p>
          <a:p>
            <a:pPr marL="514350" marR="0" lvl="0" indent="-51435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FFC000"/>
              </a:buClr>
              <a:buSzTx/>
              <a:buFont typeface="+mj-lt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 5">
            <a:extLst>
              <a:ext uri="{FF2B5EF4-FFF2-40B4-BE49-F238E27FC236}">
                <a16:creationId xmlns:a16="http://schemas.microsoft.com/office/drawing/2014/main" id="{0A67B75D-E2A6-429E-B96C-229F36BF7A8A}"/>
              </a:ext>
            </a:extLst>
          </p:cNvPr>
          <p:cNvSpPr txBox="1"/>
          <p:nvPr/>
        </p:nvSpPr>
        <p:spPr>
          <a:xfrm>
            <a:off x="6257925" y="228600"/>
            <a:ext cx="53244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depend heavily on my hearing aids to interact with the world. </a:t>
            </a:r>
          </a:p>
          <a:p>
            <a:endParaRPr lang="en-US" dirty="0"/>
          </a:p>
          <a:p>
            <a:r>
              <a:rPr lang="en-US" dirty="0"/>
              <a:t>During travel, I observed that my relationship to hearing aids changed. </a:t>
            </a:r>
          </a:p>
          <a:p>
            <a:endParaRPr lang="en-US" dirty="0"/>
          </a:p>
          <a:p>
            <a:r>
              <a:rPr lang="en-US" dirty="0"/>
              <a:t>Being away from the support network at home, I had to be more self reliant. </a:t>
            </a:r>
          </a:p>
          <a:p>
            <a:endParaRPr lang="en-US" dirty="0"/>
          </a:p>
          <a:p>
            <a:r>
              <a:rPr lang="en-US" dirty="0"/>
              <a:t>“I became obsessed with cleaning my aids regularly, storing them safety, and keeping enough batteries. As an example, while sleeping in shared dorms, I kept the aids under my pillow and woke up multiple times at night to check if they did not drop to the floor or got lost. Similarly, I panicked when my aids became wet with rain or sweat, and stayed up the night with a hair dryer to dry them.”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 descr=" 4">
            <a:extLst>
              <a:ext uri="{FF2B5EF4-FFF2-40B4-BE49-F238E27FC236}">
                <a16:creationId xmlns:a16="http://schemas.microsoft.com/office/drawing/2014/main" id="{CF3248A1-8B08-46B5-911A-E39CA5CC1216}"/>
              </a:ext>
            </a:extLst>
          </p:cNvPr>
          <p:cNvSpPr txBox="1"/>
          <p:nvPr/>
        </p:nvSpPr>
        <p:spPr>
          <a:xfrm>
            <a:off x="5524500" y="540544"/>
            <a:ext cx="635317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</a:t>
            </a:r>
            <a:r>
              <a:rPr lang="en-US" sz="2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depend heavily on my hearing aids 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 interact with the world. </a:t>
            </a: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Char char=" "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                    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</a:t>
            </a:r>
            <a:b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1100" i="1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Char char=" "/>
            </a:pPr>
            <a:r>
              <a:rPr lang="en-US" sz="2200" i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</a:t>
            </a:r>
            <a: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</a:t>
            </a:r>
            <a:b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</a:t>
            </a:r>
            <a:r>
              <a:rPr lang="en-US" sz="2200" i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  <a: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</a:t>
            </a:r>
            <a:r>
              <a:rPr lang="en-US" sz="2200" i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</a:t>
            </a:r>
            <a: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</a:t>
            </a:r>
            <a:b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</a:t>
            </a:r>
            <a:r>
              <a:rPr lang="en-US" sz="2200" i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  <a:endParaRPr lang="en-US" sz="2200" dirty="0">
              <a:highlight>
                <a:srgbClr val="C0C0C0"/>
              </a:highlight>
            </a:endParaRPr>
          </a:p>
        </p:txBody>
      </p:sp>
      <p:pic>
        <p:nvPicPr>
          <p:cNvPr id="6" name="Picture 5" descr=" 6">
            <a:extLst>
              <a:ext uri="{FF2B5EF4-FFF2-40B4-BE49-F238E27FC236}">
                <a16:creationId xmlns:a16="http://schemas.microsoft.com/office/drawing/2014/main" id="{8B48DB1F-9891-4377-8B55-071B867D7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" y="-1565173"/>
            <a:ext cx="5417685" cy="842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5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 5">
            <a:extLst>
              <a:ext uri="{FF2B5EF4-FFF2-40B4-BE49-F238E27FC236}">
                <a16:creationId xmlns:a16="http://schemas.microsoft.com/office/drawing/2014/main" id="{0A67B75D-E2A6-429E-B96C-229F36BF7A8A}"/>
              </a:ext>
            </a:extLst>
          </p:cNvPr>
          <p:cNvSpPr txBox="1"/>
          <p:nvPr/>
        </p:nvSpPr>
        <p:spPr>
          <a:xfrm>
            <a:off x="6257925" y="228600"/>
            <a:ext cx="53244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depend heavily on my hearing aids to interact with the world. </a:t>
            </a:r>
          </a:p>
          <a:p>
            <a:endParaRPr lang="en-US" dirty="0"/>
          </a:p>
          <a:p>
            <a:r>
              <a:rPr lang="en-US" dirty="0"/>
              <a:t>During travel, I observed that my relationship to hearing aids changed. </a:t>
            </a:r>
          </a:p>
          <a:p>
            <a:endParaRPr lang="en-US" dirty="0"/>
          </a:p>
          <a:p>
            <a:r>
              <a:rPr lang="en-US" dirty="0"/>
              <a:t>Being away from the support network at home, I had to be more self reliant. </a:t>
            </a:r>
          </a:p>
          <a:p>
            <a:endParaRPr lang="en-US" dirty="0"/>
          </a:p>
          <a:p>
            <a:r>
              <a:rPr lang="en-US" dirty="0"/>
              <a:t>“I became obsessed with cleaning my aids regularly, storing them safety, and keeping enough batteries. As an example, while sleeping in shared dorms, I kept the aids under my pillow and woke up multiple times at night to check if they did not drop to the floor or got lost. Similarly, I panicked when my aids became wet with rain or sweat, and stayed up the night with a hair dryer to dry them.”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 descr=" 4">
            <a:extLst>
              <a:ext uri="{FF2B5EF4-FFF2-40B4-BE49-F238E27FC236}">
                <a16:creationId xmlns:a16="http://schemas.microsoft.com/office/drawing/2014/main" id="{CF3248A1-8B08-46B5-911A-E39CA5CC1216}"/>
              </a:ext>
            </a:extLst>
          </p:cNvPr>
          <p:cNvSpPr txBox="1"/>
          <p:nvPr/>
        </p:nvSpPr>
        <p:spPr>
          <a:xfrm>
            <a:off x="5524500" y="540544"/>
            <a:ext cx="635317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</a:t>
            </a:r>
            <a:r>
              <a:rPr lang="en-US" sz="2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depend heavily on my hearing aids 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 interact with the world. </a:t>
            </a: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During travel, I observed that my relationship to hearing aids changed because their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loss or damage would have caused increased discomfort.</a:t>
            </a:r>
            <a:endParaRPr lang="en-US" sz="220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1100" i="1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buChar char=" "/>
            </a:pPr>
            <a:r>
              <a:rPr lang="en-US" sz="2200" i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</a:t>
            </a:r>
            <a: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</a:t>
            </a:r>
            <a:b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</a:t>
            </a:r>
            <a:r>
              <a:rPr lang="en-US" sz="2200" i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  <a: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</a:t>
            </a:r>
            <a:r>
              <a:rPr lang="en-US" sz="2200" i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</a:t>
            </a:r>
            <a: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</a:t>
            </a:r>
            <a:b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</a:t>
            </a:r>
            <a:r>
              <a:rPr lang="en-US" sz="2200" i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  <a:endParaRPr lang="en-US" sz="2200" dirty="0">
              <a:highlight>
                <a:srgbClr val="C0C0C0"/>
              </a:highlight>
            </a:endParaRPr>
          </a:p>
        </p:txBody>
      </p:sp>
      <p:pic>
        <p:nvPicPr>
          <p:cNvPr id="6" name="Picture 5" descr=" 6">
            <a:extLst>
              <a:ext uri="{FF2B5EF4-FFF2-40B4-BE49-F238E27FC236}">
                <a16:creationId xmlns:a16="http://schemas.microsoft.com/office/drawing/2014/main" id="{8B48DB1F-9891-4377-8B55-071B867D7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" y="-1565173"/>
            <a:ext cx="5417685" cy="842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4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 5">
            <a:extLst>
              <a:ext uri="{FF2B5EF4-FFF2-40B4-BE49-F238E27FC236}">
                <a16:creationId xmlns:a16="http://schemas.microsoft.com/office/drawing/2014/main" id="{0A67B75D-E2A6-429E-B96C-229F36BF7A8A}"/>
              </a:ext>
            </a:extLst>
          </p:cNvPr>
          <p:cNvSpPr txBox="1"/>
          <p:nvPr/>
        </p:nvSpPr>
        <p:spPr>
          <a:xfrm>
            <a:off x="6257925" y="228600"/>
            <a:ext cx="53244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depend heavily on my hearing aids to interact with the world. </a:t>
            </a:r>
          </a:p>
          <a:p>
            <a:endParaRPr lang="en-US" dirty="0"/>
          </a:p>
          <a:p>
            <a:r>
              <a:rPr lang="en-US" dirty="0"/>
              <a:t>During travel, I observed that my relationship to hearing aids changed. </a:t>
            </a:r>
          </a:p>
          <a:p>
            <a:endParaRPr lang="en-US" dirty="0"/>
          </a:p>
          <a:p>
            <a:r>
              <a:rPr lang="en-US" dirty="0"/>
              <a:t>Being away from the support network at home, I had to be more self reliant. </a:t>
            </a:r>
          </a:p>
          <a:p>
            <a:endParaRPr lang="en-US" dirty="0"/>
          </a:p>
          <a:p>
            <a:r>
              <a:rPr lang="en-US" dirty="0"/>
              <a:t>“I became obsessed with cleaning my aids regularly, storing them safety, and keeping enough batteries. As an example, while sleeping in shared dorms, I kept the aids under my pillow and woke up multiple times at night to check if they did not drop to the floor or got lost. Similarly, I panicked when my aids became wet with rain or sweat, and stayed up the night with a hair dryer to dry them.”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 descr=" 4">
            <a:extLst>
              <a:ext uri="{FF2B5EF4-FFF2-40B4-BE49-F238E27FC236}">
                <a16:creationId xmlns:a16="http://schemas.microsoft.com/office/drawing/2014/main" id="{CF3248A1-8B08-46B5-911A-E39CA5CC1216}"/>
              </a:ext>
            </a:extLst>
          </p:cNvPr>
          <p:cNvSpPr txBox="1"/>
          <p:nvPr/>
        </p:nvSpPr>
        <p:spPr>
          <a:xfrm>
            <a:off x="5524500" y="540544"/>
            <a:ext cx="6353176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</a:t>
            </a:r>
            <a:r>
              <a:rPr lang="en-US" sz="2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depend heavily on my hearing aids 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 interact with the world. </a:t>
            </a: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During travel, I observed that my relationship to hearing aids changed because their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loss or damage would have caused increased discomfort.</a:t>
            </a:r>
            <a:endParaRPr lang="en-US" sz="220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1100" i="1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 i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“I became obsessed with </a:t>
            </a:r>
            <a: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cleaning my aids regularly</a:t>
            </a:r>
            <a:r>
              <a:rPr lang="en-US" sz="2200" i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storing them safely, </a:t>
            </a:r>
            <a:r>
              <a:rPr lang="en-US" sz="2200" i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 </a:t>
            </a:r>
            <a:r>
              <a:rPr lang="en-US" sz="2200" i="1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keeping enough batteries</a:t>
            </a:r>
            <a:r>
              <a:rPr lang="en-US" sz="2200" i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endParaRPr lang="en-US" sz="2200" dirty="0">
              <a:highlight>
                <a:srgbClr val="C0C0C0"/>
              </a:highlight>
            </a:endParaRPr>
          </a:p>
        </p:txBody>
      </p:sp>
      <p:pic>
        <p:nvPicPr>
          <p:cNvPr id="6" name="Picture 5" descr=" 6">
            <a:extLst>
              <a:ext uri="{FF2B5EF4-FFF2-40B4-BE49-F238E27FC236}">
                <a16:creationId xmlns:a16="http://schemas.microsoft.com/office/drawing/2014/main" id="{8B48DB1F-9891-4377-8B55-071B867D7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" y="-1565173"/>
            <a:ext cx="5417685" cy="842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6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2BD6CD-0AB9-4C19-B821-78E0BC28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5525"/>
            <a:ext cx="12204699" cy="9153525"/>
          </a:xfrm>
          <a:prstGeom prst="rect">
            <a:avLst/>
          </a:prstGeom>
        </p:spPr>
      </p:pic>
      <p:sp>
        <p:nvSpPr>
          <p:cNvPr id="14" name="BlackOverlay">
            <a:extLst>
              <a:ext uri="{FF2B5EF4-FFF2-40B4-BE49-F238E27FC236}">
                <a16:creationId xmlns:a16="http://schemas.microsoft.com/office/drawing/2014/main" id="{02116594-9BDB-442D-B760-8C76893259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 critically examined my travel to investigate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how 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deafness shapes my experience</a:t>
            </a:r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 diverse contexts.</a:t>
            </a:r>
          </a:p>
        </p:txBody>
      </p:sp>
    </p:spTree>
    <p:extLst>
      <p:ext uri="{BB962C8B-B14F-4D97-AF65-F5344CB8AC3E}">
        <p14:creationId xmlns:p14="http://schemas.microsoft.com/office/powerpoint/2010/main" val="14666688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67B75D-E2A6-429E-B96C-229F36BF7A8A}"/>
              </a:ext>
            </a:extLst>
          </p:cNvPr>
          <p:cNvSpPr txBox="1"/>
          <p:nvPr/>
        </p:nvSpPr>
        <p:spPr>
          <a:xfrm>
            <a:off x="6257925" y="228600"/>
            <a:ext cx="53244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depend heavily on my hearing aids to interact with the world. </a:t>
            </a:r>
          </a:p>
          <a:p>
            <a:endParaRPr lang="en-US" dirty="0"/>
          </a:p>
          <a:p>
            <a:r>
              <a:rPr lang="en-US" dirty="0"/>
              <a:t>During travel, I observed that my relationship to hearing aids changed. </a:t>
            </a:r>
          </a:p>
          <a:p>
            <a:endParaRPr lang="en-US" dirty="0"/>
          </a:p>
          <a:p>
            <a:r>
              <a:rPr lang="en-US" dirty="0"/>
              <a:t>Being away from the support network at home, I had to be more self reliant. </a:t>
            </a:r>
          </a:p>
          <a:p>
            <a:endParaRPr lang="en-US" dirty="0"/>
          </a:p>
          <a:p>
            <a:r>
              <a:rPr lang="en-US" dirty="0"/>
              <a:t>“I became obsessed with cleaning my aids regularly, storing them safety, and keeping enough batteries. As an example, while sleeping in shared dorms, I kept the aids under my pillow and woke up multiple times at night to check if they did not drop to the floor or got lost. Similarly, I panicked when my aids became wet with rain or sweat, and stayed up the night with a hair dryer to dry them.”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3248A1-8B08-46B5-911A-E39CA5CC1216}"/>
              </a:ext>
            </a:extLst>
          </p:cNvPr>
          <p:cNvSpPr txBox="1"/>
          <p:nvPr/>
        </p:nvSpPr>
        <p:spPr>
          <a:xfrm>
            <a:off x="5524500" y="540544"/>
            <a:ext cx="635317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</a:t>
            </a:r>
            <a:r>
              <a:rPr lang="en-US" sz="2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depend heavily on my hearing aids 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 interact with the world. </a:t>
            </a: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During travel, I observed that my relationship to hearing aids changed because their </a:t>
            </a:r>
            <a:r>
              <a:rPr lang="en-US" sz="2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loss or damage would have caused increased discomfort.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1100" i="1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“I became obsessed with </a:t>
            </a:r>
            <a:r>
              <a:rPr lang="en-US" sz="22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cleaning my aids regularly</a:t>
            </a:r>
            <a:r>
              <a:rPr lang="en-US" sz="22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22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storing them safely, </a:t>
            </a:r>
            <a:r>
              <a:rPr lang="en-US" sz="22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 </a:t>
            </a:r>
            <a:r>
              <a:rPr lang="en-US" sz="22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keeping enough batteries</a:t>
            </a:r>
            <a:r>
              <a:rPr lang="en-US" sz="22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As an example, while sleeping in shared dorms, I kept the aids under my pillow and woke up multiple times </a:t>
            </a:r>
            <a:r>
              <a:rPr lang="en-US" sz="22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at</a:t>
            </a:r>
            <a:r>
              <a:rPr lang="en-US" sz="22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night to check if they did not drop to the floor or got lost. </a:t>
            </a:r>
            <a:endParaRPr lang="en-US" sz="2200" dirty="0">
              <a:highlight>
                <a:srgbClr val="C0C0C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8DB1F-9891-4377-8B55-071B867D7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" y="-1565173"/>
            <a:ext cx="5417685" cy="842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077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67B75D-E2A6-429E-B96C-229F36BF7A8A}"/>
              </a:ext>
            </a:extLst>
          </p:cNvPr>
          <p:cNvSpPr txBox="1"/>
          <p:nvPr/>
        </p:nvSpPr>
        <p:spPr>
          <a:xfrm>
            <a:off x="6257925" y="228600"/>
            <a:ext cx="53244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depend heavily on my hearing aids to interact with the world. </a:t>
            </a:r>
          </a:p>
          <a:p>
            <a:endParaRPr lang="en-US" dirty="0"/>
          </a:p>
          <a:p>
            <a:r>
              <a:rPr lang="en-US" dirty="0"/>
              <a:t>During travel, I observed that my relationship to hearing aids changed. </a:t>
            </a:r>
          </a:p>
          <a:p>
            <a:endParaRPr lang="en-US" dirty="0"/>
          </a:p>
          <a:p>
            <a:r>
              <a:rPr lang="en-US" dirty="0"/>
              <a:t>Being away from the support network at home, I had to be more self reliant. </a:t>
            </a:r>
          </a:p>
          <a:p>
            <a:endParaRPr lang="en-US" dirty="0"/>
          </a:p>
          <a:p>
            <a:r>
              <a:rPr lang="en-US" dirty="0"/>
              <a:t>“I became obsessed with cleaning my aids regularly, storing them safety, and keeping enough batteries. As an example, while sleeping in shared dorms, I kept the aids under my pillow and woke up multiple times at night to check if they did not drop to the floor or got lost. Similarly, I panicked when my aids became wet with rain or sweat, and stayed up the night with a hair dryer to dry them.”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3248A1-8B08-46B5-911A-E39CA5CC1216}"/>
              </a:ext>
            </a:extLst>
          </p:cNvPr>
          <p:cNvSpPr txBox="1"/>
          <p:nvPr/>
        </p:nvSpPr>
        <p:spPr>
          <a:xfrm>
            <a:off x="5524500" y="540544"/>
            <a:ext cx="635317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</a:t>
            </a:r>
            <a:r>
              <a:rPr lang="en-US" sz="2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depend heavily on my hearing aids 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 interact with the world. </a:t>
            </a: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During travel, I observed that my relationship to hearing aids changed because their </a:t>
            </a:r>
            <a:r>
              <a:rPr lang="en-US" sz="2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loss or damage would have caused increased discomfort.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1100" i="1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“I became obsessed with </a:t>
            </a:r>
            <a:r>
              <a:rPr lang="en-US" sz="22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cleaning my aids regularly</a:t>
            </a:r>
            <a:r>
              <a:rPr lang="en-US" sz="22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22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storing them safely, </a:t>
            </a:r>
            <a:r>
              <a:rPr lang="en-US" sz="22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 </a:t>
            </a:r>
            <a:r>
              <a:rPr lang="en-US" sz="22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keeping enough batteries</a:t>
            </a:r>
            <a:r>
              <a:rPr lang="en-US" sz="22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As an example, while sleeping in shared dorms, I kept the aids under my pillow and woke up multiple times </a:t>
            </a:r>
            <a:r>
              <a:rPr lang="en-US" sz="22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at</a:t>
            </a:r>
            <a:r>
              <a:rPr lang="en-US" sz="22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night to check if they did not drop to the floor or got lost. Similarly, I </a:t>
            </a:r>
            <a:r>
              <a:rPr lang="en-US" sz="22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panicked when my aids became wet </a:t>
            </a:r>
            <a:r>
              <a:rPr lang="en-US" sz="22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with rain or sweat, and stayed up the night with a hair dryer to dry them.”</a:t>
            </a:r>
            <a:endParaRPr lang="en-US" sz="2200" dirty="0">
              <a:highlight>
                <a:srgbClr val="C0C0C0"/>
              </a:highlight>
            </a:endParaRPr>
          </a:p>
          <a:p>
            <a:endParaRPr lang="en-US" sz="2200" dirty="0">
              <a:highlight>
                <a:srgbClr val="C0C0C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8DB1F-9891-4377-8B55-071B867D7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" y="-1565173"/>
            <a:ext cx="5417685" cy="842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788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 8">
            <a:extLst>
              <a:ext uri="{FF2B5EF4-FFF2-40B4-BE49-F238E27FC236}">
                <a16:creationId xmlns:a16="http://schemas.microsoft.com/office/drawing/2014/main" id="{CE501F00-77A9-4126-A66D-1EE6831C3E33}"/>
              </a:ext>
            </a:extLst>
          </p:cNvPr>
          <p:cNvSpPr txBox="1"/>
          <p:nvPr/>
        </p:nvSpPr>
        <p:spPr>
          <a:xfrm>
            <a:off x="624114" y="1540903"/>
            <a:ext cx="722221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 place calls, I use a remote transcription service, called </a:t>
            </a:r>
            <a:r>
              <a:rPr lang="en-US" sz="2200" i="1" dirty="0" err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InnoCaption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which is </a:t>
            </a:r>
            <a:r>
              <a:rPr lang="en-US" sz="2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only licensed to be used in the US.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Char char=" "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                   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Char char=" "/>
            </a:pPr>
            <a:r>
              <a:rPr lang="en-US" sz="2200" i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                          </a:t>
            </a:r>
            <a:endParaRPr lang="en-US" sz="2200" i="1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150" name="Picture 6" descr=" 6150">
            <a:extLst>
              <a:ext uri="{FF2B5EF4-FFF2-40B4-BE49-F238E27FC236}">
                <a16:creationId xmlns:a16="http://schemas.microsoft.com/office/drawing/2014/main" id="{401CA2DB-4CE7-4A8C-9C02-DBC01F73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212" y="503167"/>
            <a:ext cx="3164113" cy="56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84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 8">
            <a:extLst>
              <a:ext uri="{FF2B5EF4-FFF2-40B4-BE49-F238E27FC236}">
                <a16:creationId xmlns:a16="http://schemas.microsoft.com/office/drawing/2014/main" id="{CE501F00-77A9-4126-A66D-1EE6831C3E33}"/>
              </a:ext>
            </a:extLst>
          </p:cNvPr>
          <p:cNvSpPr txBox="1"/>
          <p:nvPr/>
        </p:nvSpPr>
        <p:spPr>
          <a:xfrm>
            <a:off x="624114" y="1540903"/>
            <a:ext cx="722221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 place calls, I use a remote transcription service, called </a:t>
            </a:r>
            <a:r>
              <a:rPr lang="en-US" sz="2200" i="1" dirty="0" err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InnoCaption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which is </a:t>
            </a:r>
            <a:r>
              <a:rPr lang="en-US" sz="2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only licensed to be used in the US.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Thus, during travel, making calls were exteremely difficult. </a:t>
            </a: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buChar char=" "/>
            </a:pPr>
            <a:r>
              <a:rPr lang="en-US" sz="2200" i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                          </a:t>
            </a:r>
            <a:endParaRPr lang="en-US" sz="2200" i="1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150" name="Picture 6" descr=" 6150">
            <a:extLst>
              <a:ext uri="{FF2B5EF4-FFF2-40B4-BE49-F238E27FC236}">
                <a16:creationId xmlns:a16="http://schemas.microsoft.com/office/drawing/2014/main" id="{401CA2DB-4CE7-4A8C-9C02-DBC01F73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212" y="503167"/>
            <a:ext cx="3164113" cy="56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94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 8">
            <a:extLst>
              <a:ext uri="{FF2B5EF4-FFF2-40B4-BE49-F238E27FC236}">
                <a16:creationId xmlns:a16="http://schemas.microsoft.com/office/drawing/2014/main" id="{CE501F00-77A9-4126-A66D-1EE6831C3E33}"/>
              </a:ext>
            </a:extLst>
          </p:cNvPr>
          <p:cNvSpPr txBox="1"/>
          <p:nvPr/>
        </p:nvSpPr>
        <p:spPr>
          <a:xfrm>
            <a:off x="624114" y="1540903"/>
            <a:ext cx="72222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 place calls, I use a remote transcription service, called </a:t>
            </a:r>
            <a:r>
              <a:rPr lang="en-US" sz="2200" i="1" dirty="0" err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InnoCaption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which is </a:t>
            </a:r>
            <a:r>
              <a:rPr lang="en-US" sz="2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only licensed to be used in the US.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Thus, during travel, making calls were exteremely difficult. </a:t>
            </a: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 i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 example, once I lost a credit card in Mexico. </a:t>
            </a:r>
            <a:endParaRPr lang="en-US" sz="2200" i="1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150" name="Picture 6" descr=" 6150">
            <a:extLst>
              <a:ext uri="{FF2B5EF4-FFF2-40B4-BE49-F238E27FC236}">
                <a16:creationId xmlns:a16="http://schemas.microsoft.com/office/drawing/2014/main" id="{401CA2DB-4CE7-4A8C-9C02-DBC01F73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212" y="503167"/>
            <a:ext cx="3164113" cy="56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2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E501F00-77A9-4126-A66D-1EE6831C3E33}"/>
              </a:ext>
            </a:extLst>
          </p:cNvPr>
          <p:cNvSpPr txBox="1"/>
          <p:nvPr/>
        </p:nvSpPr>
        <p:spPr>
          <a:xfrm>
            <a:off x="624114" y="1540903"/>
            <a:ext cx="722221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 place calls, I use a remote transcription service, called </a:t>
            </a:r>
            <a:r>
              <a:rPr lang="en-US" sz="2200" i="1" dirty="0" err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InnoCaption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which is </a:t>
            </a:r>
            <a:r>
              <a:rPr lang="en-US" sz="2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only licensed to be used in the US.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Thus, during travel, making calls were exteremely difficult. </a:t>
            </a: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 example, once I lost a credit card in Mexico. Because I usually traveled alone, </a:t>
            </a:r>
            <a:r>
              <a:rPr lang="en-US" sz="22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it took me two weeks to find someone</a:t>
            </a:r>
            <a:r>
              <a:rPr lang="en-US" sz="22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who I can trust to make a phone call for cancelling and ordering a new card!</a:t>
            </a:r>
          </a:p>
          <a:p>
            <a:endParaRPr lang="en-US" sz="2200" i="1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150" name="Picture 6" descr="Image result for innocaption">
            <a:extLst>
              <a:ext uri="{FF2B5EF4-FFF2-40B4-BE49-F238E27FC236}">
                <a16:creationId xmlns:a16="http://schemas.microsoft.com/office/drawing/2014/main" id="{401CA2DB-4CE7-4A8C-9C02-DBC01F73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212" y="503167"/>
            <a:ext cx="3164113" cy="56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3291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E501F00-77A9-4126-A66D-1EE6831C3E33}"/>
              </a:ext>
            </a:extLst>
          </p:cNvPr>
          <p:cNvSpPr txBox="1"/>
          <p:nvPr/>
        </p:nvSpPr>
        <p:spPr>
          <a:xfrm>
            <a:off x="624114" y="1540903"/>
            <a:ext cx="722221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 place calls, I use a remote transcription service, called </a:t>
            </a:r>
            <a:r>
              <a:rPr lang="en-US" sz="2200" i="1" dirty="0" err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InnoCaption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which is </a:t>
            </a:r>
            <a:r>
              <a:rPr lang="en-US" sz="2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only licensed to be used in the US.</a:t>
            </a:r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Thus, during travel, making calls were exteremely difficult. </a:t>
            </a:r>
          </a:p>
          <a:p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r>
              <a:rPr lang="en-US" sz="22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 example, once I lost a credit card in Mexico. Since I usually traveled alone, </a:t>
            </a:r>
            <a:r>
              <a:rPr lang="en-US" sz="2200" i="1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it took me two weeks to find someone</a:t>
            </a:r>
            <a:r>
              <a:rPr lang="en-US" sz="22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who I can trust to make a phone call to my bank in the US for cancelling my card!</a:t>
            </a:r>
          </a:p>
          <a:p>
            <a:endParaRPr lang="en-US" sz="2200" i="1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150" name="Picture 6" descr="Image result for innocaption">
            <a:extLst>
              <a:ext uri="{FF2B5EF4-FFF2-40B4-BE49-F238E27FC236}">
                <a16:creationId xmlns:a16="http://schemas.microsoft.com/office/drawing/2014/main" id="{401CA2DB-4CE7-4A8C-9C02-DBC01F73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212" y="503167"/>
            <a:ext cx="3164113" cy="56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398323-741D-4794-A356-4E147BAC6085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lvl="1" algn="ctr" defTabSz="912201">
              <a:buClr>
                <a:prstClr val="white"/>
              </a:buClr>
              <a:defRPr/>
            </a:pPr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In summary, being away from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the support network at home </a:t>
            </a:r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meant that I </a:t>
            </a:r>
          </a:p>
          <a:p>
            <a:pPr lvl="1" algn="ctr" defTabSz="912201">
              <a:buClr>
                <a:prstClr val="white"/>
              </a:buClr>
              <a:defRPr/>
            </a:pPr>
            <a:r>
              <a:rPr lang="en-US" sz="2400" dirty="0">
                <a:solidFill>
                  <a:schemeClr val="bg1"/>
                </a:solidFill>
                <a:latin typeface="Segoe UI Light" pitchFamily="34" charset="0"/>
              </a:rPr>
              <a:t>had to be more self-reliant, which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changed my relationship with the ATs. </a:t>
            </a:r>
          </a:p>
        </p:txBody>
      </p:sp>
    </p:spTree>
    <p:extLst>
      <p:ext uri="{BB962C8B-B14F-4D97-AF65-F5344CB8AC3E}">
        <p14:creationId xmlns:p14="http://schemas.microsoft.com/office/powerpoint/2010/main" val="34419718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051AC59C-9776-4B6D-BAB0-FA6A2FCEB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7" y="-7400774"/>
            <a:ext cx="12251418" cy="16335224"/>
          </a:xfrm>
          <a:prstGeom prst="rect">
            <a:avLst/>
          </a:prstGeom>
        </p:spPr>
      </p:pic>
      <p:sp>
        <p:nvSpPr>
          <p:cNvPr id="3" name="Title 1" descr=" 3">
            <a:extLst>
              <a:ext uri="{FF2B5EF4-FFF2-40B4-BE49-F238E27FC236}">
                <a16:creationId xmlns:a16="http://schemas.microsoft.com/office/drawing/2014/main" id="{DBA12B71-D1E0-426B-BE8A-CC199837FD6A}"/>
              </a:ext>
            </a:extLst>
          </p:cNvPr>
          <p:cNvSpPr txBox="1">
            <a:spLocks/>
          </p:cNvSpPr>
          <p:nvPr/>
        </p:nvSpPr>
        <p:spPr>
          <a:xfrm>
            <a:off x="230414" y="129494"/>
            <a:ext cx="42987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Reflection</a:t>
            </a:r>
            <a:endParaRPr lang="en-US" sz="3900" dirty="0"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5" name="Rectangle 4" descr=" 5">
            <a:extLst>
              <a:ext uri="{FF2B5EF4-FFF2-40B4-BE49-F238E27FC236}">
                <a16:creationId xmlns:a16="http://schemas.microsoft.com/office/drawing/2014/main" id="{DCA11AA4-3CD3-4C7E-8751-4EF064DD9CB2}"/>
              </a:ext>
            </a:extLst>
          </p:cNvPr>
          <p:cNvSpPr/>
          <p:nvPr/>
        </p:nvSpPr>
        <p:spPr>
          <a:xfrm>
            <a:off x="306614" y="1273525"/>
            <a:ext cx="5143500" cy="1623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342900" indent="-342900">
              <a:buChar char=" "/>
            </a:pPr>
            <a:r>
              <a:rPr lang="en-US" sz="2400">
                <a:solidFill>
                  <a:schemeClr val="tx1"/>
                </a:solidFill>
                <a:highlight>
                  <a:srgbClr val="C0C0C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</a:t>
            </a:r>
            <a:endParaRPr lang="en-US" sz="2400" dirty="0">
              <a:solidFill>
                <a:schemeClr val="tx1"/>
              </a:solidFill>
              <a:highlight>
                <a:srgbClr val="C0C0C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US" sz="2400" dirty="0">
              <a:solidFill>
                <a:schemeClr val="tx1"/>
              </a:solidFill>
              <a:highlight>
                <a:srgbClr val="C0C0C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Char char=" "/>
            </a:pPr>
            <a:r>
              <a:rPr lang="en-US" sz="2400">
                <a:solidFill>
                  <a:schemeClr val="tx1"/>
                </a:solidFill>
                <a:highlight>
                  <a:srgbClr val="C0C0C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</a:t>
            </a:r>
            <a:br>
              <a:rPr lang="en-US" sz="2400">
                <a:solidFill>
                  <a:schemeClr val="tx1"/>
                </a:solidFill>
                <a:highlight>
                  <a:srgbClr val="C0C0C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400">
                <a:solidFill>
                  <a:schemeClr val="tx1"/>
                </a:solidFill>
                <a:highlight>
                  <a:srgbClr val="C0C0C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</a:t>
            </a:r>
            <a:endParaRPr lang="en-US" sz="2400" dirty="0">
              <a:solidFill>
                <a:schemeClr val="tx1"/>
              </a:solidFill>
              <a:highlight>
                <a:srgbClr val="C0C0C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92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051AC59C-9776-4B6D-BAB0-FA6A2FCEB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7" y="-7400774"/>
            <a:ext cx="12251418" cy="16335224"/>
          </a:xfrm>
          <a:prstGeom prst="rect">
            <a:avLst/>
          </a:prstGeom>
        </p:spPr>
      </p:pic>
      <p:sp>
        <p:nvSpPr>
          <p:cNvPr id="3" name="Title 1" descr=" 3">
            <a:extLst>
              <a:ext uri="{FF2B5EF4-FFF2-40B4-BE49-F238E27FC236}">
                <a16:creationId xmlns:a16="http://schemas.microsoft.com/office/drawing/2014/main" id="{DBA12B71-D1E0-426B-BE8A-CC199837FD6A}"/>
              </a:ext>
            </a:extLst>
          </p:cNvPr>
          <p:cNvSpPr txBox="1">
            <a:spLocks/>
          </p:cNvSpPr>
          <p:nvPr/>
        </p:nvSpPr>
        <p:spPr>
          <a:xfrm>
            <a:off x="230414" y="129494"/>
            <a:ext cx="42987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Reflection</a:t>
            </a:r>
            <a:endParaRPr lang="en-US" sz="3900" dirty="0"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5" name="Rectangle 4" descr=" 5">
            <a:extLst>
              <a:ext uri="{FF2B5EF4-FFF2-40B4-BE49-F238E27FC236}">
                <a16:creationId xmlns:a16="http://schemas.microsoft.com/office/drawing/2014/main" id="{DCA11AA4-3CD3-4C7E-8751-4EF064DD9CB2}"/>
              </a:ext>
            </a:extLst>
          </p:cNvPr>
          <p:cNvSpPr/>
          <p:nvPr/>
        </p:nvSpPr>
        <p:spPr>
          <a:xfrm>
            <a:off x="306614" y="1273525"/>
            <a:ext cx="5143500" cy="1623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r>
              <a:rPr lang="en-US" sz="2400">
                <a:solidFill>
                  <a:schemeClr val="tx1">
                    <a:lumMod val="100000"/>
                  </a:schemeClr>
                </a:solidFill>
                <a:highlight>
                  <a:srgbClr val="C0C0C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Reflections from our travel findings</a:t>
            </a:r>
          </a:p>
          <a:p>
            <a:endParaRPr lang="en-US" sz="2400" dirty="0">
              <a:solidFill>
                <a:schemeClr val="tx1"/>
              </a:solidFill>
              <a:highlight>
                <a:srgbClr val="C0C0C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buChar char=" "/>
            </a:pPr>
            <a:r>
              <a:rPr lang="en-US" sz="2400">
                <a:solidFill>
                  <a:schemeClr val="tx1"/>
                </a:solidFill>
                <a:highlight>
                  <a:srgbClr val="C0C0C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</a:t>
            </a:r>
            <a:br>
              <a:rPr lang="en-US" sz="2400">
                <a:solidFill>
                  <a:schemeClr val="tx1"/>
                </a:solidFill>
                <a:highlight>
                  <a:srgbClr val="C0C0C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400">
                <a:solidFill>
                  <a:schemeClr val="tx1"/>
                </a:solidFill>
                <a:highlight>
                  <a:srgbClr val="C0C0C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</a:t>
            </a:r>
            <a:endParaRPr lang="en-US" sz="2400" dirty="0">
              <a:solidFill>
                <a:schemeClr val="tx1"/>
              </a:solidFill>
              <a:highlight>
                <a:srgbClr val="C0C0C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1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051AC59C-9776-4B6D-BAB0-FA6A2FCEB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7" y="-7400774"/>
            <a:ext cx="12251418" cy="16335224"/>
          </a:xfrm>
          <a:prstGeom prst="rect">
            <a:avLst/>
          </a:prstGeom>
        </p:spPr>
      </p:pic>
      <p:sp>
        <p:nvSpPr>
          <p:cNvPr id="3" name="Title 1" descr=" 3">
            <a:extLst>
              <a:ext uri="{FF2B5EF4-FFF2-40B4-BE49-F238E27FC236}">
                <a16:creationId xmlns:a16="http://schemas.microsoft.com/office/drawing/2014/main" id="{DBA12B71-D1E0-426B-BE8A-CC199837FD6A}"/>
              </a:ext>
            </a:extLst>
          </p:cNvPr>
          <p:cNvSpPr txBox="1">
            <a:spLocks/>
          </p:cNvSpPr>
          <p:nvPr/>
        </p:nvSpPr>
        <p:spPr>
          <a:xfrm>
            <a:off x="230414" y="129494"/>
            <a:ext cx="42987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Reflection</a:t>
            </a:r>
            <a:endParaRPr lang="en-US" sz="3900" dirty="0"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5" name="Rectangle 4" descr=" 5">
            <a:extLst>
              <a:ext uri="{FF2B5EF4-FFF2-40B4-BE49-F238E27FC236}">
                <a16:creationId xmlns:a16="http://schemas.microsoft.com/office/drawing/2014/main" id="{DCA11AA4-3CD3-4C7E-8751-4EF064DD9CB2}"/>
              </a:ext>
            </a:extLst>
          </p:cNvPr>
          <p:cNvSpPr/>
          <p:nvPr/>
        </p:nvSpPr>
        <p:spPr>
          <a:xfrm>
            <a:off x="306614" y="1273525"/>
            <a:ext cx="5143500" cy="1623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r>
              <a:rPr lang="en-US" sz="2400">
                <a:solidFill>
                  <a:schemeClr val="tx1">
                    <a:lumMod val="100000"/>
                  </a:schemeClr>
                </a:solidFill>
                <a:highlight>
                  <a:srgbClr val="C0C0C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Reflections from our travel findings</a:t>
            </a:r>
          </a:p>
          <a:p>
            <a:endParaRPr lang="en-US" sz="2400" dirty="0">
              <a:solidFill>
                <a:schemeClr val="tx1"/>
              </a:solidFill>
              <a:highlight>
                <a:srgbClr val="C0C0C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2400">
                <a:solidFill>
                  <a:schemeClr val="tx1">
                    <a:lumMod val="100000"/>
                  </a:schemeClr>
                </a:solidFill>
                <a:highlight>
                  <a:srgbClr val="C0C0C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Methodological guidelines for performing autoethnography</a:t>
            </a:r>
            <a:endParaRPr lang="en-US" sz="2400" dirty="0">
              <a:solidFill>
                <a:schemeClr val="tx1"/>
              </a:solidFill>
              <a:highlight>
                <a:srgbClr val="C0C0C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16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2D1D3BA5-44F4-48C9-8262-04C76E83F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7100"/>
            <a:ext cx="12219709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A2BE19-AE76-4C8F-8C3E-6C7C0E9C3AE1}"/>
              </a:ext>
            </a:extLst>
          </p:cNvPr>
          <p:cNvSpPr/>
          <p:nvPr/>
        </p:nvSpPr>
        <p:spPr>
          <a:xfrm>
            <a:off x="-24084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lvl="0" algn="ctr"/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Prior accessible tourism studies have largely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investigated experiences </a:t>
            </a:r>
          </a:p>
          <a:p>
            <a:pPr lvl="0" algn="ctr"/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of</a:t>
            </a:r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people with visible disabilities </a:t>
            </a:r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</a:t>
            </a:r>
            <a:r>
              <a:rPr lang="en-US" sz="2400" i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e.g.,</a:t>
            </a:r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vision or physical impairment).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6BDF47D-566B-4EF6-AE90-E2649675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Related Work</a:t>
            </a:r>
          </a:p>
        </p:txBody>
      </p:sp>
    </p:spTree>
    <p:extLst>
      <p:ext uri="{BB962C8B-B14F-4D97-AF65-F5344CB8AC3E}">
        <p14:creationId xmlns:p14="http://schemas.microsoft.com/office/powerpoint/2010/main" val="23654071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051AC59C-9776-4B6D-BAB0-FA6A2FCEB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7" y="-7400774"/>
            <a:ext cx="12251418" cy="16335224"/>
          </a:xfrm>
          <a:prstGeom prst="rect">
            <a:avLst/>
          </a:prstGeom>
        </p:spPr>
      </p:pic>
      <p:sp>
        <p:nvSpPr>
          <p:cNvPr id="5" name="Rectangle 4" descr=" 5">
            <a:extLst>
              <a:ext uri="{FF2B5EF4-FFF2-40B4-BE49-F238E27FC236}">
                <a16:creationId xmlns:a16="http://schemas.microsoft.com/office/drawing/2014/main" id="{10EF6517-623D-4058-A4C8-F237A1C3F1DC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6B07ADC1-5646-4F97-AE83-0C0DE9E43221}"/>
              </a:ext>
            </a:extLst>
          </p:cNvPr>
          <p:cNvSpPr txBox="1"/>
          <p:nvPr/>
        </p:nvSpPr>
        <p:spPr>
          <a:xfrm>
            <a:off x="933448" y="2197790"/>
            <a:ext cx="10314668" cy="3093150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457200" indent="-457200" defTabSz="912201">
              <a:spcAft>
                <a:spcPts val="600"/>
              </a:spcAft>
              <a:buClr>
                <a:schemeClr val="bg1"/>
              </a:buClr>
              <a:buChar char=" "/>
              <a:defRPr/>
            </a:pPr>
            <a:r>
              <a:rPr lang="en-US" sz="280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           </a:t>
            </a:r>
            <a:endParaRPr lang="en-US" sz="2800" dirty="0">
              <a:solidFill>
                <a:prstClr val="white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       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</a:t>
            </a:r>
            <a:b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</a:t>
            </a:r>
            <a:endParaRPr lang="en-US" sz="22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8" name="Title 1" descr=" 8">
            <a:extLst>
              <a:ext uri="{FF2B5EF4-FFF2-40B4-BE49-F238E27FC236}">
                <a16:creationId xmlns:a16="http://schemas.microsoft.com/office/drawing/2014/main" id="{84A29961-4917-43BC-8D81-13DE1792FD10}"/>
              </a:ext>
            </a:extLst>
          </p:cNvPr>
          <p:cNvSpPr txBox="1">
            <a:spLocks/>
          </p:cNvSpPr>
          <p:nvPr/>
        </p:nvSpPr>
        <p:spPr>
          <a:xfrm>
            <a:off x="230413" y="129494"/>
            <a:ext cx="64656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Travel Reflections</a:t>
            </a:r>
            <a:endParaRPr lang="en-US" sz="3900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051AC59C-9776-4B6D-BAB0-FA6A2FCEB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7" y="-7400774"/>
            <a:ext cx="12251418" cy="16335224"/>
          </a:xfrm>
          <a:prstGeom prst="rect">
            <a:avLst/>
          </a:prstGeom>
        </p:spPr>
      </p:pic>
      <p:sp>
        <p:nvSpPr>
          <p:cNvPr id="5" name="Rectangle 4" descr=" 5">
            <a:extLst>
              <a:ext uri="{FF2B5EF4-FFF2-40B4-BE49-F238E27FC236}">
                <a16:creationId xmlns:a16="http://schemas.microsoft.com/office/drawing/2014/main" id="{10EF6517-623D-4058-A4C8-F237A1C3F1DC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6B07ADC1-5646-4F97-AE83-0C0DE9E43221}"/>
              </a:ext>
            </a:extLst>
          </p:cNvPr>
          <p:cNvSpPr txBox="1"/>
          <p:nvPr/>
        </p:nvSpPr>
        <p:spPr>
          <a:xfrm>
            <a:off x="933448" y="2197790"/>
            <a:ext cx="10314668" cy="3093150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defTabSz="912201">
              <a:spcAft>
                <a:spcPts val="600"/>
              </a:spcAft>
              <a:buClr>
                <a:prstClr val="white"/>
              </a:buClr>
              <a:defRPr/>
            </a:pPr>
            <a:r>
              <a:rPr lang="en-US" sz="280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Autoethnography revealed deep personal experiences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My travel experiences highlighted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personal ways of interaction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with different cultures, environments and technology. </a:t>
            </a:r>
          </a:p>
          <a:p>
            <a:pPr marL="34290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       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</a:t>
            </a:r>
            <a:b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</a:t>
            </a:r>
            <a:endParaRPr lang="en-US" sz="22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8" name="Title 1" descr=" 8">
            <a:extLst>
              <a:ext uri="{FF2B5EF4-FFF2-40B4-BE49-F238E27FC236}">
                <a16:creationId xmlns:a16="http://schemas.microsoft.com/office/drawing/2014/main" id="{84A29961-4917-43BC-8D81-13DE1792FD10}"/>
              </a:ext>
            </a:extLst>
          </p:cNvPr>
          <p:cNvSpPr txBox="1">
            <a:spLocks/>
          </p:cNvSpPr>
          <p:nvPr/>
        </p:nvSpPr>
        <p:spPr>
          <a:xfrm>
            <a:off x="230413" y="129494"/>
            <a:ext cx="64656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Travel Reflections</a:t>
            </a:r>
            <a:endParaRPr lang="en-US" sz="3900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051AC59C-9776-4B6D-BAB0-FA6A2FCEB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7" y="-7400774"/>
            <a:ext cx="12251418" cy="16335224"/>
          </a:xfrm>
          <a:prstGeom prst="rect">
            <a:avLst/>
          </a:prstGeom>
        </p:spPr>
      </p:pic>
      <p:sp>
        <p:nvSpPr>
          <p:cNvPr id="5" name="Rectangle 4" descr=" 5">
            <a:extLst>
              <a:ext uri="{FF2B5EF4-FFF2-40B4-BE49-F238E27FC236}">
                <a16:creationId xmlns:a16="http://schemas.microsoft.com/office/drawing/2014/main" id="{10EF6517-623D-4058-A4C8-F237A1C3F1DC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6B07ADC1-5646-4F97-AE83-0C0DE9E43221}"/>
              </a:ext>
            </a:extLst>
          </p:cNvPr>
          <p:cNvSpPr txBox="1"/>
          <p:nvPr/>
        </p:nvSpPr>
        <p:spPr>
          <a:xfrm>
            <a:off x="933448" y="2197790"/>
            <a:ext cx="10314668" cy="3093150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defTabSz="912201">
              <a:spcAft>
                <a:spcPts val="600"/>
              </a:spcAft>
              <a:buClr>
                <a:prstClr val="white"/>
              </a:buClr>
              <a:defRPr/>
            </a:pPr>
            <a:r>
              <a:rPr lang="en-US" sz="280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Autoethnography revealed deep personal experiences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My travel experiences highlighted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personal ways of interaction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with different cultures, environments and technology. 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Given that disability is highly personal, these deeply situated insights are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difficult to obtain through other research methods. </a:t>
            </a:r>
          </a:p>
          <a:p>
            <a:pPr marL="34290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8" name="Title 1" descr=" 8">
            <a:extLst>
              <a:ext uri="{FF2B5EF4-FFF2-40B4-BE49-F238E27FC236}">
                <a16:creationId xmlns:a16="http://schemas.microsoft.com/office/drawing/2014/main" id="{84A29961-4917-43BC-8D81-13DE1792FD10}"/>
              </a:ext>
            </a:extLst>
          </p:cNvPr>
          <p:cNvSpPr txBox="1">
            <a:spLocks/>
          </p:cNvSpPr>
          <p:nvPr/>
        </p:nvSpPr>
        <p:spPr>
          <a:xfrm>
            <a:off x="230413" y="129494"/>
            <a:ext cx="64656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Travel Reflections</a:t>
            </a:r>
            <a:endParaRPr lang="en-US" sz="3900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11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051AC59C-9776-4B6D-BAB0-FA6A2FCEB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7" y="-7400774"/>
            <a:ext cx="12251418" cy="16335224"/>
          </a:xfrm>
          <a:prstGeom prst="rect">
            <a:avLst/>
          </a:prstGeom>
        </p:spPr>
      </p:pic>
      <p:sp>
        <p:nvSpPr>
          <p:cNvPr id="5" name="Rectangle 4" descr=" 5">
            <a:extLst>
              <a:ext uri="{FF2B5EF4-FFF2-40B4-BE49-F238E27FC236}">
                <a16:creationId xmlns:a16="http://schemas.microsoft.com/office/drawing/2014/main" id="{10EF6517-623D-4058-A4C8-F237A1C3F1DC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6B07ADC1-5646-4F97-AE83-0C0DE9E43221}"/>
              </a:ext>
            </a:extLst>
          </p:cNvPr>
          <p:cNvSpPr txBox="1"/>
          <p:nvPr/>
        </p:nvSpPr>
        <p:spPr>
          <a:xfrm>
            <a:off x="933448" y="2197790"/>
            <a:ext cx="10314668" cy="3662537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defTabSz="912201">
              <a:spcAft>
                <a:spcPts val="600"/>
              </a:spcAft>
              <a:buClr>
                <a:prstClr val="white"/>
              </a:buClr>
              <a:defRPr/>
            </a:pPr>
            <a:r>
              <a:rPr lang="en-US" sz="280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Autoethnography revealed deep personal experiences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My travel experiences highlighted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personal ways of interaction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with different cultures, environments and technology. 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Given that disability is highly personal, these deeply situated insights are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difficult to obtain through other research methods. 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Future work should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further investigate experiences of other disabled people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in diverse contexts.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8" name="Title 1" descr=" 8">
            <a:extLst>
              <a:ext uri="{FF2B5EF4-FFF2-40B4-BE49-F238E27FC236}">
                <a16:creationId xmlns:a16="http://schemas.microsoft.com/office/drawing/2014/main" id="{84A29961-4917-43BC-8D81-13DE1792FD10}"/>
              </a:ext>
            </a:extLst>
          </p:cNvPr>
          <p:cNvSpPr txBox="1">
            <a:spLocks/>
          </p:cNvSpPr>
          <p:nvPr/>
        </p:nvSpPr>
        <p:spPr>
          <a:xfrm>
            <a:off x="230413" y="129494"/>
            <a:ext cx="64656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Travel Reflections</a:t>
            </a:r>
            <a:endParaRPr lang="en-US" sz="3900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64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051AC59C-9776-4B6D-BAB0-FA6A2FCEB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7" y="-7400774"/>
            <a:ext cx="12251418" cy="16335224"/>
          </a:xfrm>
          <a:prstGeom prst="rect">
            <a:avLst/>
          </a:prstGeom>
        </p:spPr>
      </p:pic>
      <p:sp>
        <p:nvSpPr>
          <p:cNvPr id="5" name="Rectangle 4" descr=" 5">
            <a:extLst>
              <a:ext uri="{FF2B5EF4-FFF2-40B4-BE49-F238E27FC236}">
                <a16:creationId xmlns:a16="http://schemas.microsoft.com/office/drawing/2014/main" id="{10EF6517-623D-4058-A4C8-F237A1C3F1DC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6B07ADC1-5646-4F97-AE83-0C0DE9E43221}"/>
              </a:ext>
            </a:extLst>
          </p:cNvPr>
          <p:cNvSpPr txBox="1"/>
          <p:nvPr/>
        </p:nvSpPr>
        <p:spPr>
          <a:xfrm>
            <a:off x="911681" y="2187360"/>
            <a:ext cx="10314668" cy="3662537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457200" lvl="0" indent="-457200" defTabSz="912201">
              <a:spcAft>
                <a:spcPts val="600"/>
              </a:spcAft>
              <a:buClr>
                <a:schemeClr val="bg1"/>
              </a:buClr>
              <a:buChar char=" "/>
              <a:defRPr/>
            </a:pPr>
            <a:r>
              <a:rPr lang="en-US" sz="280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</a:t>
            </a:r>
            <a:endParaRPr lang="en-US" sz="2800" dirty="0">
              <a:solidFill>
                <a:prstClr val="white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          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</a:t>
            </a:r>
            <a:b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</a:t>
            </a:r>
            <a:b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</a:t>
            </a:r>
            <a:r>
              <a:rPr lang="en-US" sz="2200" i="1">
                <a:solidFill>
                  <a:prstClr val="white"/>
                </a:solidFill>
                <a:latin typeface="Segoe UI Light" panose="020B0502040204020203" pitchFamily="34" charset="0"/>
              </a:rPr>
              <a:t>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</a:t>
            </a:r>
            <a:b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7" name="Title 1" descr=" 7">
            <a:extLst>
              <a:ext uri="{FF2B5EF4-FFF2-40B4-BE49-F238E27FC236}">
                <a16:creationId xmlns:a16="http://schemas.microsoft.com/office/drawing/2014/main" id="{FEA46015-8C6A-47E3-BC23-E11982191C2D}"/>
              </a:ext>
            </a:extLst>
          </p:cNvPr>
          <p:cNvSpPr txBox="1">
            <a:spLocks/>
          </p:cNvSpPr>
          <p:nvPr/>
        </p:nvSpPr>
        <p:spPr>
          <a:xfrm>
            <a:off x="230413" y="129494"/>
            <a:ext cx="64656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Travel Reflections</a:t>
            </a:r>
            <a:endParaRPr lang="en-US" sz="3900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0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051AC59C-9776-4B6D-BAB0-FA6A2FCEB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7" y="-7400774"/>
            <a:ext cx="12251418" cy="16335224"/>
          </a:xfrm>
          <a:prstGeom prst="rect">
            <a:avLst/>
          </a:prstGeom>
        </p:spPr>
      </p:pic>
      <p:sp>
        <p:nvSpPr>
          <p:cNvPr id="5" name="Rectangle 4" descr=" 5">
            <a:extLst>
              <a:ext uri="{FF2B5EF4-FFF2-40B4-BE49-F238E27FC236}">
                <a16:creationId xmlns:a16="http://schemas.microsoft.com/office/drawing/2014/main" id="{10EF6517-623D-4058-A4C8-F237A1C3F1DC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6B07ADC1-5646-4F97-AE83-0C0DE9E43221}"/>
              </a:ext>
            </a:extLst>
          </p:cNvPr>
          <p:cNvSpPr txBox="1"/>
          <p:nvPr/>
        </p:nvSpPr>
        <p:spPr>
          <a:xfrm>
            <a:off x="911681" y="2187360"/>
            <a:ext cx="10314668" cy="3662537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defTabSz="912201">
              <a:spcAft>
                <a:spcPts val="600"/>
              </a:spcAft>
              <a:buClr>
                <a:prstClr val="white"/>
              </a:buClr>
              <a:defRPr/>
            </a:pPr>
            <a:r>
              <a:rPr lang="en-US" sz="280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Personalized assistive technologies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The varied environmental conditions during travel affected my communication.</a:t>
            </a: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</a:t>
            </a:r>
            <a:b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</a:t>
            </a:r>
            <a:b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</a:t>
            </a:r>
            <a:r>
              <a:rPr lang="en-US" sz="2200" i="1">
                <a:solidFill>
                  <a:prstClr val="white"/>
                </a:solidFill>
                <a:latin typeface="Segoe UI Light" panose="020B0502040204020203" pitchFamily="34" charset="0"/>
              </a:rPr>
              <a:t>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</a:t>
            </a:r>
            <a:b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7" name="Title 1" descr=" 7">
            <a:extLst>
              <a:ext uri="{FF2B5EF4-FFF2-40B4-BE49-F238E27FC236}">
                <a16:creationId xmlns:a16="http://schemas.microsoft.com/office/drawing/2014/main" id="{FEA46015-8C6A-47E3-BC23-E11982191C2D}"/>
              </a:ext>
            </a:extLst>
          </p:cNvPr>
          <p:cNvSpPr txBox="1">
            <a:spLocks/>
          </p:cNvSpPr>
          <p:nvPr/>
        </p:nvSpPr>
        <p:spPr>
          <a:xfrm>
            <a:off x="230413" y="129494"/>
            <a:ext cx="64656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Travel Reflections</a:t>
            </a:r>
            <a:endParaRPr lang="en-US" sz="3900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051AC59C-9776-4B6D-BAB0-FA6A2FCEB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7" y="-7400774"/>
            <a:ext cx="12251418" cy="16335224"/>
          </a:xfrm>
          <a:prstGeom prst="rect">
            <a:avLst/>
          </a:prstGeom>
        </p:spPr>
      </p:pic>
      <p:sp>
        <p:nvSpPr>
          <p:cNvPr id="5" name="Rectangle 4" descr=" 5">
            <a:extLst>
              <a:ext uri="{FF2B5EF4-FFF2-40B4-BE49-F238E27FC236}">
                <a16:creationId xmlns:a16="http://schemas.microsoft.com/office/drawing/2014/main" id="{10EF6517-623D-4058-A4C8-F237A1C3F1DC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6B07ADC1-5646-4F97-AE83-0C0DE9E43221}"/>
              </a:ext>
            </a:extLst>
          </p:cNvPr>
          <p:cNvSpPr txBox="1"/>
          <p:nvPr/>
        </p:nvSpPr>
        <p:spPr>
          <a:xfrm>
            <a:off x="911681" y="2187360"/>
            <a:ext cx="10314668" cy="3662537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defTabSz="912201">
              <a:spcAft>
                <a:spcPts val="600"/>
              </a:spcAft>
              <a:buClr>
                <a:prstClr val="white"/>
              </a:buClr>
              <a:defRPr/>
            </a:pPr>
            <a:r>
              <a:rPr lang="en-US" sz="280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Personalized assistive technologies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The varied environmental conditions during travel affected my communication.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Future designers should consider: How might we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design personalized assistive technologies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 that adapt to different settings?</a:t>
            </a: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</a:t>
            </a:r>
            <a:b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</a:t>
            </a:r>
            <a:r>
              <a:rPr lang="en-US" sz="2200" i="1">
                <a:solidFill>
                  <a:prstClr val="white"/>
                </a:solidFill>
                <a:latin typeface="Segoe UI Light" panose="020B0502040204020203" pitchFamily="34" charset="0"/>
              </a:rPr>
              <a:t>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</a:t>
            </a:r>
            <a:b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7" name="Title 1" descr=" 7">
            <a:extLst>
              <a:ext uri="{FF2B5EF4-FFF2-40B4-BE49-F238E27FC236}">
                <a16:creationId xmlns:a16="http://schemas.microsoft.com/office/drawing/2014/main" id="{FEA46015-8C6A-47E3-BC23-E11982191C2D}"/>
              </a:ext>
            </a:extLst>
          </p:cNvPr>
          <p:cNvSpPr txBox="1">
            <a:spLocks/>
          </p:cNvSpPr>
          <p:nvPr/>
        </p:nvSpPr>
        <p:spPr>
          <a:xfrm>
            <a:off x="230413" y="129494"/>
            <a:ext cx="64656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Travel Reflections</a:t>
            </a:r>
            <a:endParaRPr lang="en-US" sz="3900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7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051AC59C-9776-4B6D-BAB0-FA6A2FCEB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7" y="-7400774"/>
            <a:ext cx="12251418" cy="16335224"/>
          </a:xfrm>
          <a:prstGeom prst="rect">
            <a:avLst/>
          </a:prstGeom>
        </p:spPr>
      </p:pic>
      <p:sp>
        <p:nvSpPr>
          <p:cNvPr id="5" name="Rectangle 4" descr=" 5">
            <a:extLst>
              <a:ext uri="{FF2B5EF4-FFF2-40B4-BE49-F238E27FC236}">
                <a16:creationId xmlns:a16="http://schemas.microsoft.com/office/drawing/2014/main" id="{10EF6517-623D-4058-A4C8-F237A1C3F1DC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6B07ADC1-5646-4F97-AE83-0C0DE9E43221}"/>
              </a:ext>
            </a:extLst>
          </p:cNvPr>
          <p:cNvSpPr txBox="1"/>
          <p:nvPr/>
        </p:nvSpPr>
        <p:spPr>
          <a:xfrm>
            <a:off x="911681" y="2187360"/>
            <a:ext cx="10314668" cy="3662537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defTabSz="912201">
              <a:spcAft>
                <a:spcPts val="600"/>
              </a:spcAft>
              <a:buClr>
                <a:prstClr val="white"/>
              </a:buClr>
              <a:defRPr/>
            </a:pPr>
            <a:r>
              <a:rPr lang="en-US" sz="280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Personalized assistive technologies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The varied environmental conditions during travel affected my communication.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Future designers should consider: How might we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design personalized assistive technologies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 that adapt to different settings?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To examine this question, we investigated two highly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personalized technology explorations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to aid communication during my travel </a:t>
            </a:r>
            <a:r>
              <a:rPr lang="en-US" sz="2200" i="1">
                <a:solidFill>
                  <a:srgbClr val="FFFFFF"/>
                </a:solidFill>
                <a:latin typeface="Segoe UI Light" panose="020B0502040204020203" pitchFamily="34" charset="0"/>
              </a:rPr>
              <a:t>in-situ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: a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speech to text translating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 app, and a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customized quote speaking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app. </a:t>
            </a: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7" name="Title 1" descr=" 7">
            <a:extLst>
              <a:ext uri="{FF2B5EF4-FFF2-40B4-BE49-F238E27FC236}">
                <a16:creationId xmlns:a16="http://schemas.microsoft.com/office/drawing/2014/main" id="{FEA46015-8C6A-47E3-BC23-E11982191C2D}"/>
              </a:ext>
            </a:extLst>
          </p:cNvPr>
          <p:cNvSpPr txBox="1">
            <a:spLocks/>
          </p:cNvSpPr>
          <p:nvPr/>
        </p:nvSpPr>
        <p:spPr>
          <a:xfrm>
            <a:off x="230413" y="129494"/>
            <a:ext cx="64656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Travel Reflections</a:t>
            </a:r>
            <a:endParaRPr lang="en-US" sz="3900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13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4">
            <a:extLst>
              <a:ext uri="{FF2B5EF4-FFF2-40B4-BE49-F238E27FC236}">
                <a16:creationId xmlns:a16="http://schemas.microsoft.com/office/drawing/2014/main" id="{051AC59C-9776-4B6D-BAB0-FA6A2FCEB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7" y="-7400774"/>
            <a:ext cx="12251418" cy="16335224"/>
          </a:xfrm>
          <a:prstGeom prst="rect">
            <a:avLst/>
          </a:prstGeom>
        </p:spPr>
      </p:pic>
      <p:sp>
        <p:nvSpPr>
          <p:cNvPr id="5" name="Rectangle 4" descr=" 5">
            <a:extLst>
              <a:ext uri="{FF2B5EF4-FFF2-40B4-BE49-F238E27FC236}">
                <a16:creationId xmlns:a16="http://schemas.microsoft.com/office/drawing/2014/main" id="{10EF6517-623D-4058-A4C8-F237A1C3F1DC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extBox 5" descr=" 6">
            <a:extLst>
              <a:ext uri="{FF2B5EF4-FFF2-40B4-BE49-F238E27FC236}">
                <a16:creationId xmlns:a16="http://schemas.microsoft.com/office/drawing/2014/main" id="{6B07ADC1-5646-4F97-AE83-0C0DE9E43221}"/>
              </a:ext>
            </a:extLst>
          </p:cNvPr>
          <p:cNvSpPr txBox="1"/>
          <p:nvPr/>
        </p:nvSpPr>
        <p:spPr>
          <a:xfrm>
            <a:off x="911681" y="2187359"/>
            <a:ext cx="10314668" cy="4231924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defTabSz="912201">
              <a:spcAft>
                <a:spcPts val="600"/>
              </a:spcAft>
              <a:buClr>
                <a:prstClr val="white"/>
              </a:buClr>
              <a:defRPr/>
            </a:pPr>
            <a:r>
              <a:rPr lang="en-US" sz="280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Personalized assistive technologies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The varied environmental conditions during travel affected my communication.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Future designers should consider: How might we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design personalized assistive technologies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 that adapt to different settings?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To examine this question, we investigated two highly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personalized technology explorations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to aid communication during my travel </a:t>
            </a:r>
            <a:r>
              <a:rPr lang="en-US" sz="2200" i="1">
                <a:solidFill>
                  <a:srgbClr val="FFFFFF"/>
                </a:solidFill>
                <a:latin typeface="Segoe UI Light" panose="020B0502040204020203" pitchFamily="34" charset="0"/>
              </a:rPr>
              <a:t>in-situ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: a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speech to text translating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 app, and a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customized quote speaking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app. 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Results are in the paper.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7" name="Title 1" descr=" 7">
            <a:extLst>
              <a:ext uri="{FF2B5EF4-FFF2-40B4-BE49-F238E27FC236}">
                <a16:creationId xmlns:a16="http://schemas.microsoft.com/office/drawing/2014/main" id="{FEA46015-8C6A-47E3-BC23-E11982191C2D}"/>
              </a:ext>
            </a:extLst>
          </p:cNvPr>
          <p:cNvSpPr txBox="1">
            <a:spLocks/>
          </p:cNvSpPr>
          <p:nvPr/>
        </p:nvSpPr>
        <p:spPr>
          <a:xfrm>
            <a:off x="230413" y="129494"/>
            <a:ext cx="64656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Travel Reflections</a:t>
            </a:r>
            <a:endParaRPr lang="en-US" sz="3900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0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 6">
            <a:extLst>
              <a:ext uri="{FF2B5EF4-FFF2-40B4-BE49-F238E27FC236}">
                <a16:creationId xmlns:a16="http://schemas.microsoft.com/office/drawing/2014/main" id="{41DBD6EF-DCA3-43F1-A7EE-4E0D0C04618C}"/>
              </a:ext>
            </a:extLst>
          </p:cNvPr>
          <p:cNvSpPr/>
          <p:nvPr/>
        </p:nvSpPr>
        <p:spPr>
          <a:xfrm>
            <a:off x="0" y="-261257"/>
            <a:ext cx="12216084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E1D2C168-4C5C-42F4-83E1-3B40AB3D5EE3}"/>
              </a:ext>
            </a:extLst>
          </p:cNvPr>
          <p:cNvSpPr txBox="1"/>
          <p:nvPr/>
        </p:nvSpPr>
        <p:spPr>
          <a:xfrm>
            <a:off x="602143" y="1722687"/>
            <a:ext cx="10065857" cy="4001091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L="457200" lvl="0" indent="-457200" defTabSz="912201">
              <a:spcAft>
                <a:spcPts val="600"/>
              </a:spcAft>
              <a:buClr>
                <a:srgbClr val="FFC000"/>
              </a:buClr>
              <a:buChar char=" "/>
              <a:defRPr/>
            </a:pPr>
            <a:r>
              <a:rPr lang="en-US" sz="280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</a:t>
            </a:r>
            <a:endParaRPr lang="en-US" sz="2800" dirty="0">
              <a:solidFill>
                <a:prstClr val="white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                    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                         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5" name="Title 1" descr=" 5">
            <a:extLst>
              <a:ext uri="{FF2B5EF4-FFF2-40B4-BE49-F238E27FC236}">
                <a16:creationId xmlns:a16="http://schemas.microsoft.com/office/drawing/2014/main" id="{EC7080A7-26E5-4D53-9B5A-C1640246C04E}"/>
              </a:ext>
            </a:extLst>
          </p:cNvPr>
          <p:cNvSpPr txBox="1">
            <a:spLocks/>
          </p:cNvSpPr>
          <p:nvPr/>
        </p:nvSpPr>
        <p:spPr>
          <a:xfrm>
            <a:off x="459408" y="0"/>
            <a:ext cx="8949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Light" panose="020B0502040204020203" pitchFamily="34" charset="0"/>
              </a:rPr>
              <a:t>Methodological Guidelines for Disabled Researchers to Perform Autoethnography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75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 10">
            <a:extLst>
              <a:ext uri="{FF2B5EF4-FFF2-40B4-BE49-F238E27FC236}">
                <a16:creationId xmlns:a16="http://schemas.microsoft.com/office/drawing/2014/main" id="{0BA2BE19-AE76-4C8F-8C3E-6C7C0E9C3AE1}"/>
              </a:ext>
            </a:extLst>
          </p:cNvPr>
          <p:cNvSpPr/>
          <p:nvPr/>
        </p:nvSpPr>
        <p:spPr>
          <a:xfrm>
            <a:off x="65314" y="1456976"/>
            <a:ext cx="11174185" cy="7429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lvl="0" algn="ctr"/>
            <a:r>
              <a:rPr lang="en-US" sz="2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Only a few studies have focused on the DHH population.</a:t>
            </a:r>
          </a:p>
        </p:txBody>
      </p:sp>
      <p:sp>
        <p:nvSpPr>
          <p:cNvPr id="11" name="Title 1" descr=" 11">
            <a:extLst>
              <a:ext uri="{FF2B5EF4-FFF2-40B4-BE49-F238E27FC236}">
                <a16:creationId xmlns:a16="http://schemas.microsoft.com/office/drawing/2014/main" id="{56BDF47D-566B-4EF6-AE90-E2649675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5" y="150278"/>
            <a:ext cx="8229600" cy="49393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Related Work</a:t>
            </a:r>
          </a:p>
        </p:txBody>
      </p:sp>
    </p:spTree>
    <p:extLst>
      <p:ext uri="{BB962C8B-B14F-4D97-AF65-F5344CB8AC3E}">
        <p14:creationId xmlns:p14="http://schemas.microsoft.com/office/powerpoint/2010/main" val="2713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 6">
            <a:extLst>
              <a:ext uri="{FF2B5EF4-FFF2-40B4-BE49-F238E27FC236}">
                <a16:creationId xmlns:a16="http://schemas.microsoft.com/office/drawing/2014/main" id="{41DBD6EF-DCA3-43F1-A7EE-4E0D0C04618C}"/>
              </a:ext>
            </a:extLst>
          </p:cNvPr>
          <p:cNvSpPr/>
          <p:nvPr/>
        </p:nvSpPr>
        <p:spPr>
          <a:xfrm>
            <a:off x="0" y="-261257"/>
            <a:ext cx="12216084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E1D2C168-4C5C-42F4-83E1-3B40AB3D5EE3}"/>
              </a:ext>
            </a:extLst>
          </p:cNvPr>
          <p:cNvSpPr txBox="1"/>
          <p:nvPr/>
        </p:nvSpPr>
        <p:spPr>
          <a:xfrm>
            <a:off x="602143" y="1722687"/>
            <a:ext cx="10065857" cy="4001091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defTabSz="912201">
              <a:spcAft>
                <a:spcPts val="600"/>
              </a:spcAft>
              <a:buClr>
                <a:srgbClr val="FFC000"/>
              </a:buClr>
              <a:defRPr/>
            </a:pPr>
            <a:r>
              <a:rPr lang="en-US" sz="280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Privacy vs. Transparency:</a:t>
            </a: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                    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                         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5" name="Title 1" descr=" 5">
            <a:extLst>
              <a:ext uri="{FF2B5EF4-FFF2-40B4-BE49-F238E27FC236}">
                <a16:creationId xmlns:a16="http://schemas.microsoft.com/office/drawing/2014/main" id="{EC7080A7-26E5-4D53-9B5A-C1640246C04E}"/>
              </a:ext>
            </a:extLst>
          </p:cNvPr>
          <p:cNvSpPr txBox="1">
            <a:spLocks/>
          </p:cNvSpPr>
          <p:nvPr/>
        </p:nvSpPr>
        <p:spPr>
          <a:xfrm>
            <a:off x="459408" y="0"/>
            <a:ext cx="8949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Light" panose="020B0502040204020203" pitchFamily="34" charset="0"/>
              </a:rPr>
              <a:t>Methodological Guidelines for Disabled Researchers to Perform Autoethnography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2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 6">
            <a:extLst>
              <a:ext uri="{FF2B5EF4-FFF2-40B4-BE49-F238E27FC236}">
                <a16:creationId xmlns:a16="http://schemas.microsoft.com/office/drawing/2014/main" id="{41DBD6EF-DCA3-43F1-A7EE-4E0D0C04618C}"/>
              </a:ext>
            </a:extLst>
          </p:cNvPr>
          <p:cNvSpPr/>
          <p:nvPr/>
        </p:nvSpPr>
        <p:spPr>
          <a:xfrm>
            <a:off x="0" y="-261257"/>
            <a:ext cx="12216084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E1D2C168-4C5C-42F4-83E1-3B40AB3D5EE3}"/>
              </a:ext>
            </a:extLst>
          </p:cNvPr>
          <p:cNvSpPr txBox="1"/>
          <p:nvPr/>
        </p:nvSpPr>
        <p:spPr>
          <a:xfrm>
            <a:off x="602143" y="1722687"/>
            <a:ext cx="10065857" cy="4001091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defTabSz="912201">
              <a:spcAft>
                <a:spcPts val="600"/>
              </a:spcAft>
              <a:buClr>
                <a:srgbClr val="FFC000"/>
              </a:buClr>
              <a:defRPr/>
            </a:pPr>
            <a:r>
              <a:rPr lang="en-US" sz="280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Privacy vs. Transparency: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Disabled researchers may feel compelled to hide facts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that could negatively affect them. </a:t>
            </a: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                    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                         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5" name="Title 1" descr=" 5">
            <a:extLst>
              <a:ext uri="{FF2B5EF4-FFF2-40B4-BE49-F238E27FC236}">
                <a16:creationId xmlns:a16="http://schemas.microsoft.com/office/drawing/2014/main" id="{EC7080A7-26E5-4D53-9B5A-C1640246C04E}"/>
              </a:ext>
            </a:extLst>
          </p:cNvPr>
          <p:cNvSpPr txBox="1">
            <a:spLocks/>
          </p:cNvSpPr>
          <p:nvPr/>
        </p:nvSpPr>
        <p:spPr>
          <a:xfrm>
            <a:off x="459408" y="0"/>
            <a:ext cx="8949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Light" panose="020B0502040204020203" pitchFamily="34" charset="0"/>
              </a:rPr>
              <a:t>Methodological Guidelines for Disabled Researchers to Perform Autoethnography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9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 6">
            <a:extLst>
              <a:ext uri="{FF2B5EF4-FFF2-40B4-BE49-F238E27FC236}">
                <a16:creationId xmlns:a16="http://schemas.microsoft.com/office/drawing/2014/main" id="{41DBD6EF-DCA3-43F1-A7EE-4E0D0C04618C}"/>
              </a:ext>
            </a:extLst>
          </p:cNvPr>
          <p:cNvSpPr/>
          <p:nvPr/>
        </p:nvSpPr>
        <p:spPr>
          <a:xfrm>
            <a:off x="0" y="-261257"/>
            <a:ext cx="12216084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E1D2C168-4C5C-42F4-83E1-3B40AB3D5EE3}"/>
              </a:ext>
            </a:extLst>
          </p:cNvPr>
          <p:cNvSpPr txBox="1"/>
          <p:nvPr/>
        </p:nvSpPr>
        <p:spPr>
          <a:xfrm>
            <a:off x="602143" y="1722687"/>
            <a:ext cx="10065857" cy="4001091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defTabSz="912201">
              <a:spcAft>
                <a:spcPts val="600"/>
              </a:spcAft>
              <a:buClr>
                <a:srgbClr val="FFC000"/>
              </a:buClr>
              <a:defRPr/>
            </a:pPr>
            <a:r>
              <a:rPr lang="en-US" sz="280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Privacy vs. Transparency: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Disabled researchers may feel compelled to hide facts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that could negatively affect them. 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In fact, some of my negative experiences are during travel with my family members, which were very hard to talk about. </a:t>
            </a: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                         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5" name="Title 1" descr=" 5">
            <a:extLst>
              <a:ext uri="{FF2B5EF4-FFF2-40B4-BE49-F238E27FC236}">
                <a16:creationId xmlns:a16="http://schemas.microsoft.com/office/drawing/2014/main" id="{EC7080A7-26E5-4D53-9B5A-C1640246C04E}"/>
              </a:ext>
            </a:extLst>
          </p:cNvPr>
          <p:cNvSpPr txBox="1">
            <a:spLocks/>
          </p:cNvSpPr>
          <p:nvPr/>
        </p:nvSpPr>
        <p:spPr>
          <a:xfrm>
            <a:off x="459408" y="0"/>
            <a:ext cx="8949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Light" panose="020B0502040204020203" pitchFamily="34" charset="0"/>
              </a:rPr>
              <a:t>Methodological Guidelines for Disabled Researchers to Perform Autoethnography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8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 6">
            <a:extLst>
              <a:ext uri="{FF2B5EF4-FFF2-40B4-BE49-F238E27FC236}">
                <a16:creationId xmlns:a16="http://schemas.microsoft.com/office/drawing/2014/main" id="{41DBD6EF-DCA3-43F1-A7EE-4E0D0C04618C}"/>
              </a:ext>
            </a:extLst>
          </p:cNvPr>
          <p:cNvSpPr/>
          <p:nvPr/>
        </p:nvSpPr>
        <p:spPr>
          <a:xfrm>
            <a:off x="0" y="-261257"/>
            <a:ext cx="12216084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E1D2C168-4C5C-42F4-83E1-3B40AB3D5EE3}"/>
              </a:ext>
            </a:extLst>
          </p:cNvPr>
          <p:cNvSpPr txBox="1"/>
          <p:nvPr/>
        </p:nvSpPr>
        <p:spPr>
          <a:xfrm>
            <a:off x="602143" y="1722687"/>
            <a:ext cx="10065857" cy="4001091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defTabSz="912201">
              <a:spcAft>
                <a:spcPts val="600"/>
              </a:spcAft>
              <a:buClr>
                <a:srgbClr val="FFC000"/>
              </a:buClr>
              <a:defRPr/>
            </a:pPr>
            <a:r>
              <a:rPr lang="en-US" sz="280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Privacy vs. Transparency: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Disabled researchers may feel compelled to hide facts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that could negatively affect them. 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In fact, some of my negative experiences are during travel with my family members, which were very hard to talk about. 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While hiding intimate facts may be necessary, deep and evocative insights only result when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intricacies are disclosed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and discussed. </a:t>
            </a:r>
          </a:p>
          <a:p>
            <a:pPr marL="342900" lvl="0" indent="-342900" defTabSz="912201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5" name="Title 1" descr=" 5">
            <a:extLst>
              <a:ext uri="{FF2B5EF4-FFF2-40B4-BE49-F238E27FC236}">
                <a16:creationId xmlns:a16="http://schemas.microsoft.com/office/drawing/2014/main" id="{EC7080A7-26E5-4D53-9B5A-C1640246C04E}"/>
              </a:ext>
            </a:extLst>
          </p:cNvPr>
          <p:cNvSpPr txBox="1">
            <a:spLocks/>
          </p:cNvSpPr>
          <p:nvPr/>
        </p:nvSpPr>
        <p:spPr>
          <a:xfrm>
            <a:off x="459408" y="0"/>
            <a:ext cx="8949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Light" panose="020B0502040204020203" pitchFamily="34" charset="0"/>
              </a:rPr>
              <a:t>Methodological Guidelines for Disabled Researchers to Perform Autoethnography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9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 6">
            <a:extLst>
              <a:ext uri="{FF2B5EF4-FFF2-40B4-BE49-F238E27FC236}">
                <a16:creationId xmlns:a16="http://schemas.microsoft.com/office/drawing/2014/main" id="{41DBD6EF-DCA3-43F1-A7EE-4E0D0C04618C}"/>
              </a:ext>
            </a:extLst>
          </p:cNvPr>
          <p:cNvSpPr/>
          <p:nvPr/>
        </p:nvSpPr>
        <p:spPr>
          <a:xfrm>
            <a:off x="0" y="-261257"/>
            <a:ext cx="12216084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E1D2C168-4C5C-42F4-83E1-3B40AB3D5EE3}"/>
              </a:ext>
            </a:extLst>
          </p:cNvPr>
          <p:cNvSpPr txBox="1"/>
          <p:nvPr/>
        </p:nvSpPr>
        <p:spPr>
          <a:xfrm>
            <a:off x="602143" y="1722686"/>
            <a:ext cx="10065857" cy="4570478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defTabSz="912201">
              <a:spcAft>
                <a:spcPts val="600"/>
              </a:spcAft>
              <a:buClr>
                <a:srgbClr val="FFC000"/>
              </a:buClr>
              <a:defRPr/>
            </a:pPr>
            <a:r>
              <a:rPr lang="en-US" sz="280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Privacy vs. Transparency: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Disabled researchers may feel compelled to hide facts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that could negatively affect them. 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In fact, some of my negative experiences are during travel with my family members, which were very hard to talk about. 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While hiding intimate facts may be necessary, deep and evocative insights only result when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intricacies are disclosed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and discussed. </a:t>
            </a:r>
          </a:p>
          <a:p>
            <a:pPr marL="342900" indent="-342900" defTabSz="912201">
              <a:spcAft>
                <a:spcPts val="1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So, take the time to access what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balance between disclosure and privacy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makes you comfortable.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5" name="Title 1" descr=" 5">
            <a:extLst>
              <a:ext uri="{FF2B5EF4-FFF2-40B4-BE49-F238E27FC236}">
                <a16:creationId xmlns:a16="http://schemas.microsoft.com/office/drawing/2014/main" id="{EC7080A7-26E5-4D53-9B5A-C1640246C04E}"/>
              </a:ext>
            </a:extLst>
          </p:cNvPr>
          <p:cNvSpPr txBox="1">
            <a:spLocks/>
          </p:cNvSpPr>
          <p:nvPr/>
        </p:nvSpPr>
        <p:spPr>
          <a:xfrm>
            <a:off x="459408" y="0"/>
            <a:ext cx="8949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Light" panose="020B0502040204020203" pitchFamily="34" charset="0"/>
              </a:rPr>
              <a:t>Methodological Guidelines for Disabled Researchers to Perform Autoethnography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 6">
            <a:extLst>
              <a:ext uri="{FF2B5EF4-FFF2-40B4-BE49-F238E27FC236}">
                <a16:creationId xmlns:a16="http://schemas.microsoft.com/office/drawing/2014/main" id="{41DBD6EF-DCA3-43F1-A7EE-4E0D0C04618C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E1D2C168-4C5C-42F4-83E1-3B40AB3D5EE3}"/>
              </a:ext>
            </a:extLst>
          </p:cNvPr>
          <p:cNvSpPr txBox="1"/>
          <p:nvPr/>
        </p:nvSpPr>
        <p:spPr>
          <a:xfrm>
            <a:off x="587628" y="1860119"/>
            <a:ext cx="10261801" cy="2108265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lvl="0" defTabSz="912201">
              <a:spcAft>
                <a:spcPts val="600"/>
              </a:spcAft>
              <a:buClr>
                <a:srgbClr val="FFC000"/>
              </a:buClr>
              <a:defRPr/>
            </a:pPr>
            <a:r>
              <a:rPr lang="en-US" sz="2800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Balancing Authority:</a:t>
            </a:r>
          </a:p>
          <a:p>
            <a:pPr marL="342900" lvl="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 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900" lvl="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5" name="Title 1" descr=" 5">
            <a:extLst>
              <a:ext uri="{FF2B5EF4-FFF2-40B4-BE49-F238E27FC236}">
                <a16:creationId xmlns:a16="http://schemas.microsoft.com/office/drawing/2014/main" id="{EC7080A7-26E5-4D53-9B5A-C1640246C04E}"/>
              </a:ext>
            </a:extLst>
          </p:cNvPr>
          <p:cNvSpPr txBox="1">
            <a:spLocks/>
          </p:cNvSpPr>
          <p:nvPr/>
        </p:nvSpPr>
        <p:spPr>
          <a:xfrm>
            <a:off x="459408" y="0"/>
            <a:ext cx="8949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Light" panose="020B0502040204020203" pitchFamily="34" charset="0"/>
              </a:rPr>
              <a:t>Methodological Guidelines for Disabled Researchers to Perform Autoethnography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0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 6">
            <a:extLst>
              <a:ext uri="{FF2B5EF4-FFF2-40B4-BE49-F238E27FC236}">
                <a16:creationId xmlns:a16="http://schemas.microsoft.com/office/drawing/2014/main" id="{41DBD6EF-DCA3-43F1-A7EE-4E0D0C04618C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E1D2C168-4C5C-42F4-83E1-3B40AB3D5EE3}"/>
              </a:ext>
            </a:extLst>
          </p:cNvPr>
          <p:cNvSpPr txBox="1"/>
          <p:nvPr/>
        </p:nvSpPr>
        <p:spPr>
          <a:xfrm>
            <a:off x="587628" y="1860119"/>
            <a:ext cx="10261801" cy="2108265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lvl="0" defTabSz="912201">
              <a:spcAft>
                <a:spcPts val="600"/>
              </a:spcAft>
              <a:buClr>
                <a:srgbClr val="FFC000"/>
              </a:buClr>
              <a:defRPr/>
            </a:pPr>
            <a:r>
              <a:rPr lang="en-US" sz="2800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Balancing Authority:</a:t>
            </a:r>
          </a:p>
          <a:p>
            <a:pPr marL="34290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Graduate students performing autoethnography may be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intimidated to share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their personal experiences with advisors.</a:t>
            </a:r>
          </a:p>
          <a:p>
            <a:pPr marL="342900" lvl="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 "/>
              <a:defRPr/>
            </a:pP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        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        </a:t>
            </a: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 </a:t>
            </a:r>
            <a:b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en-US" sz="2200">
                <a:solidFill>
                  <a:prstClr val="white"/>
                </a:solidFill>
                <a:latin typeface="Segoe UI Light" panose="020B0502040204020203" pitchFamily="34" charset="0"/>
              </a:rPr>
              <a:t>           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5" name="Title 1" descr=" 5">
            <a:extLst>
              <a:ext uri="{FF2B5EF4-FFF2-40B4-BE49-F238E27FC236}">
                <a16:creationId xmlns:a16="http://schemas.microsoft.com/office/drawing/2014/main" id="{EC7080A7-26E5-4D53-9B5A-C1640246C04E}"/>
              </a:ext>
            </a:extLst>
          </p:cNvPr>
          <p:cNvSpPr txBox="1">
            <a:spLocks/>
          </p:cNvSpPr>
          <p:nvPr/>
        </p:nvSpPr>
        <p:spPr>
          <a:xfrm>
            <a:off x="459408" y="0"/>
            <a:ext cx="8949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Light" panose="020B0502040204020203" pitchFamily="34" charset="0"/>
              </a:rPr>
              <a:t>Methodological Guidelines for Disabled Researchers to Perform Autoethnography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 6">
            <a:extLst>
              <a:ext uri="{FF2B5EF4-FFF2-40B4-BE49-F238E27FC236}">
                <a16:creationId xmlns:a16="http://schemas.microsoft.com/office/drawing/2014/main" id="{41DBD6EF-DCA3-43F1-A7EE-4E0D0C04618C}"/>
              </a:ext>
            </a:extLst>
          </p:cNvPr>
          <p:cNvSpPr/>
          <p:nvPr/>
        </p:nvSpPr>
        <p:spPr>
          <a:xfrm>
            <a:off x="-17260" y="0"/>
            <a:ext cx="12216084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E1D2C168-4C5C-42F4-83E1-3B40AB3D5EE3}"/>
              </a:ext>
            </a:extLst>
          </p:cNvPr>
          <p:cNvSpPr txBox="1"/>
          <p:nvPr/>
        </p:nvSpPr>
        <p:spPr>
          <a:xfrm>
            <a:off x="587628" y="1860118"/>
            <a:ext cx="10261801" cy="2600708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lvl="0" defTabSz="912201">
              <a:spcAft>
                <a:spcPts val="600"/>
              </a:spcAft>
              <a:buClr>
                <a:srgbClr val="FFC000"/>
              </a:buClr>
              <a:defRPr/>
            </a:pPr>
            <a:r>
              <a:rPr lang="en-US" sz="2800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Balancing Authority:</a:t>
            </a:r>
          </a:p>
          <a:p>
            <a:pPr marL="34290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Graduate students performing autoethnography may be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intimidated to share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their personal experiences with advisors.</a:t>
            </a:r>
          </a:p>
          <a:p>
            <a:pPr marL="342900" indent="-342900" defTabSz="912201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Their advisers should </a:t>
            </a:r>
            <a:r>
              <a:rPr lang="en-US" sz="220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ensure a healthy, constructive environment </a:t>
            </a:r>
            <a:r>
              <a:rPr lang="en-US" sz="2200">
                <a:solidFill>
                  <a:srgbClr val="FFFFFF"/>
                </a:solidFill>
                <a:latin typeface="Segoe UI Light" panose="020B0502040204020203" pitchFamily="34" charset="0"/>
              </a:rPr>
              <a:t>for personal expression. </a:t>
            </a:r>
            <a:endParaRPr lang="en-US" sz="2200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5" name="Title 1" descr=" 5">
            <a:extLst>
              <a:ext uri="{FF2B5EF4-FFF2-40B4-BE49-F238E27FC236}">
                <a16:creationId xmlns:a16="http://schemas.microsoft.com/office/drawing/2014/main" id="{EC7080A7-26E5-4D53-9B5A-C1640246C04E}"/>
              </a:ext>
            </a:extLst>
          </p:cNvPr>
          <p:cNvSpPr txBox="1">
            <a:spLocks/>
          </p:cNvSpPr>
          <p:nvPr/>
        </p:nvSpPr>
        <p:spPr>
          <a:xfrm>
            <a:off x="459408" y="0"/>
            <a:ext cx="8949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small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Light" panose="020B0502040204020203" pitchFamily="34" charset="0"/>
              </a:rPr>
              <a:t>Methodological Guidelines for Disabled Researchers to Perform Autoethnography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3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8CAADD4-8F91-4178-8CC4-75C9B18BF8DF}"/>
              </a:ext>
            </a:extLst>
          </p:cNvPr>
          <p:cNvSpPr txBox="1">
            <a:spLocks/>
          </p:cNvSpPr>
          <p:nvPr/>
        </p:nvSpPr>
        <p:spPr>
          <a:xfrm>
            <a:off x="287165" y="0"/>
            <a:ext cx="11061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small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Light" panose="020B0502040204020203" pitchFamily="34" charset="0"/>
              </a:rPr>
              <a:t>Discuss Your Ideas with us…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pic>
        <p:nvPicPr>
          <p:cNvPr id="25" name="Picture 2" descr="Image may contain: Dhruv Jain, glasses and beard">
            <a:extLst>
              <a:ext uri="{FF2B5EF4-FFF2-40B4-BE49-F238E27FC236}">
                <a16:creationId xmlns:a16="http://schemas.microsoft.com/office/drawing/2014/main" id="{51A43BD0-9E24-4E27-9325-F28861CFB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t="5368" r="1" b="28616"/>
          <a:stretch/>
        </p:blipFill>
        <p:spPr bwMode="auto">
          <a:xfrm>
            <a:off x="988929" y="2056940"/>
            <a:ext cx="2103155" cy="2103120"/>
          </a:xfrm>
          <a:prstGeom prst="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6" descr="Image result for leah findlater">
            <a:extLst>
              <a:ext uri="{FF2B5EF4-FFF2-40B4-BE49-F238E27FC236}">
                <a16:creationId xmlns:a16="http://schemas.microsoft.com/office/drawing/2014/main" id="{36C7A92F-70A3-44E8-ACC1-73BCD4333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84" y="2056940"/>
            <a:ext cx="2103119" cy="2103120"/>
          </a:xfrm>
          <a:prstGeom prst="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8" descr="Image result for jon froehlich">
            <a:extLst>
              <a:ext uri="{FF2B5EF4-FFF2-40B4-BE49-F238E27FC236}">
                <a16:creationId xmlns:a16="http://schemas.microsoft.com/office/drawing/2014/main" id="{3ED779F3-B2A9-4820-9C09-EF22E6516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94" y="2041804"/>
            <a:ext cx="2103120" cy="2103120"/>
          </a:xfrm>
          <a:prstGeom prst="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5D53D01-C346-4498-B624-56FBEE6F05A7}"/>
              </a:ext>
            </a:extLst>
          </p:cNvPr>
          <p:cNvSpPr txBox="1"/>
          <p:nvPr/>
        </p:nvSpPr>
        <p:spPr>
          <a:xfrm>
            <a:off x="999997" y="4160060"/>
            <a:ext cx="20810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Dhruv Jain (DJ)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PhD Student, CSE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djain@cs.uw.edu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2F07AC-47BE-4F22-ACD6-C77842781D17}"/>
              </a:ext>
            </a:extLst>
          </p:cNvPr>
          <p:cNvSpPr txBox="1"/>
          <p:nvPr/>
        </p:nvSpPr>
        <p:spPr>
          <a:xfrm>
            <a:off x="8424427" y="4159404"/>
            <a:ext cx="1959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Jon Froehlich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Professor, CSE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jonf@cs.uw.edu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5A1C66-8892-40A1-A453-9594DCA4A623}"/>
              </a:ext>
            </a:extLst>
          </p:cNvPr>
          <p:cNvSpPr txBox="1"/>
          <p:nvPr/>
        </p:nvSpPr>
        <p:spPr>
          <a:xfrm>
            <a:off x="5946714" y="4155245"/>
            <a:ext cx="19175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Leah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Findlater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Professor, HCDE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leahkf@uw.edu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8A3323-26FE-43BA-BA39-C6E0545375BB}"/>
              </a:ext>
            </a:extLst>
          </p:cNvPr>
          <p:cNvSpPr txBox="1"/>
          <p:nvPr/>
        </p:nvSpPr>
        <p:spPr>
          <a:xfrm>
            <a:off x="3338793" y="4160060"/>
            <a:ext cx="22945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Audrey Desjardins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Professor, Art + D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adesjard@uw.edu</a:t>
            </a:r>
          </a:p>
        </p:txBody>
      </p:sp>
      <p:pic>
        <p:nvPicPr>
          <p:cNvPr id="1026" name="Picture 2" descr="Image result for audrey desjardins">
            <a:extLst>
              <a:ext uri="{FF2B5EF4-FFF2-40B4-BE49-F238E27FC236}">
                <a16:creationId xmlns:a16="http://schemas.microsoft.com/office/drawing/2014/main" id="{7F171854-04C6-45B1-A7E6-1E993C8E6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5" r="802" b="26295"/>
          <a:stretch/>
        </p:blipFill>
        <p:spPr bwMode="auto">
          <a:xfrm>
            <a:off x="3443474" y="2052125"/>
            <a:ext cx="2103120" cy="2103120"/>
          </a:xfrm>
          <a:prstGeom prst="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6898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lackOverlay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5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Calling all researchers with disabilities!</a:t>
            </a:r>
            <a:r>
              <a:rPr lang="en-US" sz="5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36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algn="ctr" defTabSz="456039"/>
            <a:r>
              <a:rPr lang="en-US" sz="355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Let’s together contribute our rich personal accounts to reveal how diverse scenarios and contexts affect our disability.</a:t>
            </a:r>
          </a:p>
        </p:txBody>
      </p:sp>
    </p:spTree>
    <p:extLst>
      <p:ext uri="{BB962C8B-B14F-4D97-AF65-F5344CB8AC3E}">
        <p14:creationId xmlns:p14="http://schemas.microsoft.com/office/powerpoint/2010/main" val="1476239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bg1">
              <a:lumMod val="95000"/>
            </a:schemeClr>
          </a:solidFill>
        </a:ln>
      </a:spPr>
      <a:bodyPr wrap="none" rtlCol="0" anchor="ctr">
        <a:spAutoFit/>
      </a:bodyPr>
      <a:lstStyle>
        <a:defPPr algn="ctr">
          <a:defRPr sz="2800" dirty="0">
            <a:solidFill>
              <a:schemeClr val="bg1"/>
            </a:solidFill>
            <a:latin typeface="Segoe UI Light" pitchFamily="34" charset="0"/>
          </a:defRPr>
        </a:defPPr>
      </a:lstStyle>
    </a:spDef>
    <a:lnDef>
      <a:spPr>
        <a:ln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800" dirty="0" smtClean="0">
            <a:solidFill>
              <a:schemeClr val="bg1"/>
            </a:solidFill>
            <a:latin typeface="Segoe UI Light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Segoe Condensed" panose="020B0606040200020203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3774</TotalTime>
  <Words>4643</Words>
  <Application>Microsoft Office PowerPoint</Application>
  <PresentationFormat>Widescreen</PresentationFormat>
  <Paragraphs>651</Paragraphs>
  <Slides>99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99</vt:i4>
      </vt:variant>
    </vt:vector>
  </HeadingPairs>
  <TitlesOfParts>
    <vt:vector size="113" baseType="lpstr">
      <vt:lpstr>Arial</vt:lpstr>
      <vt:lpstr>Calibri</vt:lpstr>
      <vt:lpstr>Calibri Light</vt:lpstr>
      <vt:lpstr>Courier New</vt:lpstr>
      <vt:lpstr>Helvetica Neue Light</vt:lpstr>
      <vt:lpstr>Segoe Condensed</vt:lpstr>
      <vt:lpstr>Segoe Print</vt:lpstr>
      <vt:lpstr>Segoe UI</vt:lpstr>
      <vt:lpstr>Segoe UI Light</vt:lpstr>
      <vt:lpstr>Segoe UI Semibold</vt:lpstr>
      <vt:lpstr>Office Theme</vt:lpstr>
      <vt:lpstr>12_Office Theme</vt:lpstr>
      <vt:lpstr>17_Office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Related Work</vt:lpstr>
      <vt:lpstr>Related Work</vt:lpstr>
      <vt:lpstr>Related Work</vt:lpstr>
      <vt:lpstr>Related Work</vt:lpstr>
      <vt:lpstr>Related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Emergent Themes</vt:lpstr>
      <vt:lpstr>Emergent Themes</vt:lpstr>
      <vt:lpstr>Emergent Themes</vt:lpstr>
      <vt:lpstr>Emergent Themes</vt:lpstr>
      <vt:lpstr>Emergent Themes</vt:lpstr>
      <vt:lpstr>Emergent Themes</vt:lpstr>
      <vt:lpstr>Emergent Themes</vt:lpstr>
      <vt:lpstr>Emergent Themes</vt:lpstr>
      <vt:lpstr>Emergent Themes</vt:lpstr>
      <vt:lpstr>PowerPoint Presentation</vt:lpstr>
      <vt:lpstr>PowerPoint Presentation</vt:lpstr>
      <vt:lpstr>PowerPoint Presentation</vt:lpstr>
      <vt:lpstr>Emergent Themes</vt:lpstr>
      <vt:lpstr>Emergent Themes</vt:lpstr>
      <vt:lpstr>PowerPoint Presentation</vt:lpstr>
      <vt:lpstr>PowerPoint Presentation</vt:lpstr>
      <vt:lpstr>PowerPoint Presentation</vt:lpstr>
      <vt:lpstr>Emergent Themes</vt:lpstr>
      <vt:lpstr>Emergent Themes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Emergent Themes</vt:lpstr>
      <vt:lpstr>Emergent Themes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Dhruv Jain</dc:creator>
  <cp:lastModifiedBy>Dhruv Jain</cp:lastModifiedBy>
  <cp:revision>113</cp:revision>
  <dcterms:created xsi:type="dcterms:W3CDTF">2019-10-21T18:08:11Z</dcterms:created>
  <dcterms:modified xsi:type="dcterms:W3CDTF">2019-11-02T22:32:23Z</dcterms:modified>
</cp:coreProperties>
</file>